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72" r:id="rId4"/>
    <p:sldId id="258" r:id="rId5"/>
    <p:sldId id="284" r:id="rId6"/>
    <p:sldId id="273" r:id="rId7"/>
    <p:sldId id="277" r:id="rId8"/>
    <p:sldId id="278" r:id="rId9"/>
    <p:sldId id="276" r:id="rId10"/>
    <p:sldId id="261" r:id="rId11"/>
    <p:sldId id="285" r:id="rId12"/>
    <p:sldId id="262" r:id="rId13"/>
    <p:sldId id="287" r:id="rId14"/>
    <p:sldId id="292" r:id="rId15"/>
    <p:sldId id="286" r:id="rId16"/>
    <p:sldId id="263" r:id="rId17"/>
    <p:sldId id="293" r:id="rId18"/>
    <p:sldId id="294" r:id="rId19"/>
    <p:sldId id="295" r:id="rId20"/>
    <p:sldId id="288" r:id="rId21"/>
    <p:sldId id="265" r:id="rId22"/>
    <p:sldId id="298" r:id="rId23"/>
    <p:sldId id="289" r:id="rId24"/>
    <p:sldId id="264" r:id="rId25"/>
    <p:sldId id="290" r:id="rId26"/>
    <p:sldId id="266" r:id="rId27"/>
    <p:sldId id="296" r:id="rId28"/>
    <p:sldId id="297" r:id="rId29"/>
    <p:sldId id="291" r:id="rId30"/>
    <p:sldId id="274" r:id="rId31"/>
    <p:sldId id="268" r:id="rId32"/>
    <p:sldId id="270" r:id="rId33"/>
    <p:sldId id="271" r:id="rId34"/>
    <p:sldId id="275" r:id="rId35"/>
    <p:sldId id="279" r:id="rId36"/>
    <p:sldId id="299" r:id="rId37"/>
    <p:sldId id="300" r:id="rId38"/>
    <p:sldId id="301" r:id="rId39"/>
    <p:sldId id="283" r:id="rId40"/>
    <p:sldId id="280" r:id="rId41"/>
    <p:sldId id="282" r:id="rId4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3F6"/>
    <a:srgbClr val="C3E5CE"/>
    <a:srgbClr val="F8696B"/>
    <a:srgbClr val="63BE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Светлый стиль 1 — акцент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Светлый стиль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505E3EF-67EA-436B-97B2-0124C06EBD24}" styleName="Средний стиль 4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69020" autoAdjust="0"/>
  </p:normalViewPr>
  <p:slideViewPr>
    <p:cSldViewPr snapToGrid="0">
      <p:cViewPr varScale="1">
        <p:scale>
          <a:sx n="82" d="100"/>
          <a:sy n="82" d="100"/>
        </p:scale>
        <p:origin x="720" y="77"/>
      </p:cViewPr>
      <p:guideLst/>
    </p:cSldViewPr>
  </p:slideViewPr>
  <p:outlineViewPr>
    <p:cViewPr>
      <p:scale>
        <a:sx n="33" d="100"/>
        <a:sy n="33" d="100"/>
      </p:scale>
      <p:origin x="0" y="-4517"/>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035C16-232A-42D6-A0E6-1E1BB7831431}" type="datetimeFigureOut">
              <a:rPr lang="ru-RU" smtClean="0"/>
              <a:t>08.12.2023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246E4F-E65A-41D6-8CB8-7A0A7C6B5581}" type="slidenum">
              <a:rPr lang="ru-RU" smtClean="0"/>
              <a:t>‹#›</a:t>
            </a:fld>
            <a:endParaRPr lang="ru-RU"/>
          </a:p>
        </p:txBody>
      </p:sp>
    </p:spTree>
    <p:extLst>
      <p:ext uri="{BB962C8B-B14F-4D97-AF65-F5344CB8AC3E}">
        <p14:creationId xmlns:p14="http://schemas.microsoft.com/office/powerpoint/2010/main" val="1848168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pPr marL="0" indent="0">
                  <a:buNone/>
                </a:pPr>
                <a:r>
                  <a:rPr lang="ru-RU" sz="1200" dirty="0"/>
                  <a:t>Дана транспортная сеть </a:t>
                </a:r>
                <a14:m>
                  <m:oMath xmlns:m="http://schemas.openxmlformats.org/officeDocument/2006/math">
                    <m:r>
                      <a:rPr lang="en-US" sz="1200" b="0" i="1" smtClean="0">
                        <a:latin typeface="Cambria Math" panose="02040503050406030204" pitchFamily="18" charset="0"/>
                      </a:rPr>
                      <m:t>𝑁</m:t>
                    </m:r>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𝑉</m:t>
                        </m:r>
                        <m:r>
                          <a:rPr lang="en-US" sz="1200" b="0" i="1" smtClean="0">
                            <a:latin typeface="Cambria Math" panose="02040503050406030204" pitchFamily="18" charset="0"/>
                          </a:rPr>
                          <m:t>, </m:t>
                        </m:r>
                        <m:r>
                          <a:rPr lang="en-US" sz="1200" b="0" i="1" smtClean="0">
                            <a:latin typeface="Cambria Math" panose="02040503050406030204" pitchFamily="18" charset="0"/>
                          </a:rPr>
                          <m:t>𝐸</m:t>
                        </m:r>
                      </m:e>
                    </m:d>
                  </m:oMath>
                </a14:m>
                <a:r>
                  <a:rPr lang="en-US" sz="1200" dirty="0"/>
                  <a:t> </a:t>
                </a:r>
                <a:r>
                  <a:rPr lang="ru-RU" sz="1200" dirty="0"/>
                  <a:t>с источником </a:t>
                </a:r>
                <a14:m>
                  <m:oMath xmlns:m="http://schemas.openxmlformats.org/officeDocument/2006/math">
                    <m:r>
                      <a:rPr lang="en-US" sz="1200" b="0" i="1" smtClean="0">
                        <a:latin typeface="Cambria Math" panose="02040503050406030204" pitchFamily="18" charset="0"/>
                      </a:rPr>
                      <m:t>𝑠</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𝑉</m:t>
                    </m:r>
                  </m:oMath>
                </a14:m>
                <a:r>
                  <a:rPr lang="ru-RU" sz="1200" dirty="0"/>
                  <a:t>  и пропускными способностями </a:t>
                </a:r>
                <a14:m>
                  <m:oMath xmlns:m="http://schemas.openxmlformats.org/officeDocument/2006/math">
                    <m:r>
                      <m:rPr>
                        <m:sty m:val="p"/>
                      </m:rPr>
                      <a:rPr lang="en-US" sz="1200" b="0" i="0" smtClean="0">
                        <a:latin typeface="Cambria Math" panose="02040503050406030204" pitchFamily="18" charset="0"/>
                      </a:rPr>
                      <m:t>c</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𝑢</m:t>
                        </m:r>
                        <m:r>
                          <a:rPr lang="en-US" sz="1200" b="0" i="1" smtClean="0">
                            <a:latin typeface="Cambria Math" panose="02040503050406030204" pitchFamily="18" charset="0"/>
                          </a:rPr>
                          <m:t>, </m:t>
                        </m:r>
                        <m:r>
                          <a:rPr lang="en-US" sz="1200" b="0" i="1" smtClean="0">
                            <a:latin typeface="Cambria Math" panose="02040503050406030204" pitchFamily="18" charset="0"/>
                          </a:rPr>
                          <m:t>𝑣</m:t>
                        </m:r>
                      </m:e>
                    </m:d>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0</m:t>
                    </m:r>
                  </m:oMath>
                </a14:m>
                <a:r>
                  <a:rPr lang="en-US" sz="1200" dirty="0"/>
                  <a:t>.</a:t>
                </a:r>
              </a:p>
              <a:p>
                <a:pPr marL="0" indent="0">
                  <a:buNone/>
                </a:pPr>
                <a:r>
                  <a:rPr lang="ru-RU" sz="1200" dirty="0"/>
                  <a:t>Величиной </a:t>
                </a:r>
                <a:r>
                  <a:rPr lang="ru-RU" sz="1200" b="1" dirty="0"/>
                  <a:t>потока</a:t>
                </a:r>
                <a:r>
                  <a:rPr lang="ru-RU" sz="1200" dirty="0"/>
                  <a:t> называется сумма потоков из источника</a:t>
                </a:r>
                <a:r>
                  <a:rPr lang="en-US" sz="1200" dirty="0"/>
                  <a:t> </a:t>
                </a:r>
                <a14:m>
                  <m:oMath xmlns:m="http://schemas.openxmlformats.org/officeDocument/2006/math">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𝑓</m:t>
                        </m:r>
                      </m:e>
                    </m:d>
                    <m:r>
                      <a:rPr lang="en-US" sz="1200" b="0" i="1" smtClean="0">
                        <a:latin typeface="Cambria Math" panose="02040503050406030204" pitchFamily="18" charset="0"/>
                      </a:rPr>
                      <m:t>=</m:t>
                    </m:r>
                    <m:nary>
                      <m:naryPr>
                        <m:chr m:val="∑"/>
                        <m:supHide m:val="on"/>
                        <m:ctrlPr>
                          <a:rPr lang="en-US" sz="1200" b="0" i="1" smtClean="0">
                            <a:latin typeface="Cambria Math" panose="02040503050406030204" pitchFamily="18" charset="0"/>
                          </a:rPr>
                        </m:ctrlPr>
                      </m:naryPr>
                      <m:sub>
                        <m:r>
                          <m:rPr>
                            <m:brk m:alnAt="7"/>
                          </m:rPr>
                          <a:rPr lang="en-US" sz="1200" b="0" i="1" smtClean="0">
                            <a:latin typeface="Cambria Math" panose="02040503050406030204" pitchFamily="18" charset="0"/>
                          </a:rPr>
                          <m:t>𝑢</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𝑉</m:t>
                        </m:r>
                      </m:sub>
                      <m:sup/>
                      <m:e>
                        <m:r>
                          <a:rPr lang="en-US" sz="1200" b="0" i="1" smtClean="0">
                            <a:latin typeface="Cambria Math" panose="02040503050406030204" pitchFamily="18" charset="0"/>
                          </a:rPr>
                          <m:t>𝑓</m:t>
                        </m:r>
                        <m:r>
                          <a:rPr lang="en-US" sz="1200" b="0" i="1" smtClean="0">
                            <a:latin typeface="Cambria Math" panose="02040503050406030204" pitchFamily="18" charset="0"/>
                          </a:rPr>
                          <m:t>(</m:t>
                        </m:r>
                        <m:r>
                          <a:rPr lang="en-US" sz="1200" b="0" i="1" smtClean="0">
                            <a:latin typeface="Cambria Math" panose="02040503050406030204" pitchFamily="18" charset="0"/>
                          </a:rPr>
                          <m:t>𝑤</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e>
                    </m:nary>
                  </m:oMath>
                </a14:m>
                <a:r>
                  <a:rPr lang="en-US" sz="1200" dirty="0"/>
                  <a:t>.</a:t>
                </a:r>
                <a:endParaRPr lang="ru-RU" sz="1200" dirty="0"/>
              </a:p>
              <a:p>
                <a:pPr marL="0" indent="0">
                  <a:buNone/>
                </a:pPr>
                <a:r>
                  <a:rPr lang="ru-RU" sz="1200" b="1" dirty="0"/>
                  <a:t>Задача о максимальном потоке </a:t>
                </a:r>
                <a:r>
                  <a:rPr lang="ru-RU" sz="1200" dirty="0"/>
                  <a:t>заключается в нахождении такого потока, где величина потока максимальна.</a:t>
                </a:r>
              </a:p>
              <a:p>
                <a:endParaRPr lang="ru-RU" dirty="0"/>
              </a:p>
              <a:p>
                <a:r>
                  <a:rPr lang="ru-RU" dirty="0"/>
                  <a:t>Задача – проанализировать алгоритмы поиска максимального потока в графе, сравнить время работы</a:t>
                </a:r>
              </a:p>
            </p:txBody>
          </p:sp>
        </mc:Choice>
        <mc:Fallback xmlns="">
          <p:sp>
            <p:nvSpPr>
              <p:cNvPr id="3" name="Заметки 2"/>
              <p:cNvSpPr>
                <a:spLocks noGrp="1"/>
              </p:cNvSpPr>
              <p:nvPr>
                <p:ph type="body" idx="1"/>
              </p:nvPr>
            </p:nvSpPr>
            <p:spPr/>
            <p:txBody>
              <a:bodyPr/>
              <a:lstStyle/>
              <a:p>
                <a:pPr marL="0" indent="0">
                  <a:buNone/>
                </a:pPr>
                <a:r>
                  <a:rPr lang="ru-RU" sz="1200" dirty="0"/>
                  <a:t>Дана транспортная сеть </a:t>
                </a:r>
                <a:r>
                  <a:rPr lang="en-US" sz="1200" b="0" i="0">
                    <a:latin typeface="Cambria Math" panose="02040503050406030204" pitchFamily="18" charset="0"/>
                  </a:rPr>
                  <a:t>𝑁=(𝑉, 𝐸)</a:t>
                </a:r>
                <a:r>
                  <a:rPr lang="en-US" sz="1200" dirty="0"/>
                  <a:t> </a:t>
                </a:r>
                <a:r>
                  <a:rPr lang="ru-RU" sz="1200" dirty="0"/>
                  <a:t>с источником </a:t>
                </a:r>
                <a:r>
                  <a:rPr lang="en-US" sz="1200" b="0" i="0">
                    <a:latin typeface="Cambria Math" panose="02040503050406030204" pitchFamily="18" charset="0"/>
                  </a:rPr>
                  <a:t>𝑠</a:t>
                </a:r>
                <a:r>
                  <a:rPr lang="en-US" sz="1200" b="0" i="0">
                    <a:latin typeface="Cambria Math" panose="02040503050406030204" pitchFamily="18" charset="0"/>
                    <a:ea typeface="Cambria Math" panose="02040503050406030204" pitchFamily="18" charset="0"/>
                  </a:rPr>
                  <a:t>∈𝑉</a:t>
                </a:r>
                <a:r>
                  <a:rPr lang="ru-RU" sz="1200" dirty="0"/>
                  <a:t>  и пропускными способностями </a:t>
                </a:r>
                <a:r>
                  <a:rPr lang="en-US" sz="1200" b="0" i="0">
                    <a:latin typeface="Cambria Math" panose="02040503050406030204" pitchFamily="18" charset="0"/>
                  </a:rPr>
                  <a:t>c(𝑢, 𝑣)</a:t>
                </a:r>
                <a:r>
                  <a:rPr lang="en-US" sz="1200" i="0">
                    <a:latin typeface="Cambria Math" panose="02040503050406030204" pitchFamily="18" charset="0"/>
                    <a:ea typeface="Cambria Math" panose="02040503050406030204" pitchFamily="18" charset="0"/>
                  </a:rPr>
                  <a:t>≥</a:t>
                </a:r>
                <a:r>
                  <a:rPr lang="en-US" sz="1200" b="0" i="0">
                    <a:latin typeface="Cambria Math" panose="02040503050406030204" pitchFamily="18" charset="0"/>
                    <a:ea typeface="Cambria Math" panose="02040503050406030204" pitchFamily="18" charset="0"/>
                  </a:rPr>
                  <a:t>0</a:t>
                </a:r>
                <a:r>
                  <a:rPr lang="en-US" sz="1200" dirty="0"/>
                  <a:t>.</a:t>
                </a:r>
              </a:p>
              <a:p>
                <a:pPr marL="0" indent="0">
                  <a:buNone/>
                </a:pPr>
                <a:r>
                  <a:rPr lang="ru-RU" sz="1200" dirty="0"/>
                  <a:t>Величиной </a:t>
                </a:r>
                <a:r>
                  <a:rPr lang="ru-RU" sz="1200" b="1" dirty="0"/>
                  <a:t>потока</a:t>
                </a:r>
                <a:r>
                  <a:rPr lang="ru-RU" sz="1200" dirty="0"/>
                  <a:t> называется сумма потоков из источника</a:t>
                </a:r>
                <a:r>
                  <a:rPr lang="en-US" sz="1200" dirty="0"/>
                  <a:t> </a:t>
                </a:r>
                <a:r>
                  <a:rPr lang="en-US" sz="1200" b="0" i="0">
                    <a:latin typeface="Cambria Math" panose="02040503050406030204" pitchFamily="18" charset="0"/>
                  </a:rPr>
                  <a:t>|𝑓|=∑</a:t>
                </a:r>
                <a:r>
                  <a:rPr lang="en-US" sz="1200" b="0" i="0">
                    <a:latin typeface="Cambria Math" panose="02040503050406030204" pitchFamily="18" charset="0"/>
                    <a:ea typeface="Cambria Math" panose="02040503050406030204" pitchFamily="18" charset="0"/>
                  </a:rPr>
                  <a:t>_(</a:t>
                </a:r>
                <a:r>
                  <a:rPr lang="en-US" sz="1200" b="0" i="0">
                    <a:latin typeface="Cambria Math" panose="02040503050406030204" pitchFamily="18" charset="0"/>
                  </a:rPr>
                  <a:t>𝑢</a:t>
                </a:r>
                <a:r>
                  <a:rPr lang="en-US" sz="1200" b="0" i="0">
                    <a:latin typeface="Cambria Math" panose="02040503050406030204" pitchFamily="18" charset="0"/>
                    <a:ea typeface="Cambria Math" panose="02040503050406030204" pitchFamily="18" charset="0"/>
                  </a:rPr>
                  <a:t>∈𝑉)▒〖</a:t>
                </a:r>
                <a:r>
                  <a:rPr lang="en-US" sz="1200" b="0" i="0">
                    <a:latin typeface="Cambria Math" panose="02040503050406030204" pitchFamily="18" charset="0"/>
                  </a:rPr>
                  <a:t>𝑓(𝑤,𝑡)〗</a:t>
                </a:r>
                <a:r>
                  <a:rPr lang="en-US" sz="1200" dirty="0"/>
                  <a:t>.</a:t>
                </a:r>
                <a:endParaRPr lang="ru-RU" sz="1200" dirty="0"/>
              </a:p>
              <a:p>
                <a:pPr marL="0" indent="0">
                  <a:buNone/>
                </a:pPr>
                <a:r>
                  <a:rPr lang="ru-RU" sz="1200" b="1" dirty="0"/>
                  <a:t>Задача о максимальном потоке </a:t>
                </a:r>
                <a:r>
                  <a:rPr lang="ru-RU" sz="1200" dirty="0"/>
                  <a:t>заключается в нахождении такого потока, где величина потока максимальна.</a:t>
                </a:r>
              </a:p>
              <a:p>
                <a:endParaRPr lang="ru-RU" dirty="0"/>
              </a:p>
              <a:p>
                <a:r>
                  <a:rPr lang="ru-RU" dirty="0"/>
                  <a:t>Задача – проанализировать алгоритмы поиска максимального потока в графе, сравнить время работы</a:t>
                </a:r>
              </a:p>
            </p:txBody>
          </p:sp>
        </mc:Fallback>
      </mc:AlternateContent>
      <p:sp>
        <p:nvSpPr>
          <p:cNvPr id="4" name="Номер слайда 3"/>
          <p:cNvSpPr>
            <a:spLocks noGrp="1"/>
          </p:cNvSpPr>
          <p:nvPr>
            <p:ph type="sldNum" sz="quarter" idx="5"/>
          </p:nvPr>
        </p:nvSpPr>
        <p:spPr/>
        <p:txBody>
          <a:bodyPr/>
          <a:lstStyle/>
          <a:p>
            <a:fld id="{A1246E4F-E65A-41D6-8CB8-7A0A7C6B5581}" type="slidenum">
              <a:rPr lang="ru-RU" smtClean="0"/>
              <a:t>3</a:t>
            </a:fld>
            <a:endParaRPr lang="ru-RU"/>
          </a:p>
        </p:txBody>
      </p:sp>
    </p:spTree>
    <p:extLst>
      <p:ext uri="{BB962C8B-B14F-4D97-AF65-F5344CB8AC3E}">
        <p14:creationId xmlns:p14="http://schemas.microsoft.com/office/powerpoint/2010/main" val="1544407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b="0" i="0" dirty="0">
                <a:solidFill>
                  <a:srgbClr val="222222"/>
                </a:solidFill>
                <a:effectLst/>
                <a:latin typeface="Arial" panose="020B0604020202020204" pitchFamily="34" charset="0"/>
              </a:rPr>
              <a:t>Введём три необходимых определения (каждое из них является независимым от остальных), которые затем будут использоваться в алгоритме </a:t>
            </a:r>
            <a:r>
              <a:rPr lang="ru-RU" b="0" i="0" dirty="0" err="1">
                <a:solidFill>
                  <a:srgbClr val="222222"/>
                </a:solidFill>
                <a:effectLst/>
                <a:latin typeface="Arial" panose="020B0604020202020204" pitchFamily="34" charset="0"/>
              </a:rPr>
              <a:t>Диница</a:t>
            </a:r>
            <a:r>
              <a:rPr lang="ru-RU" b="0" i="0" dirty="0">
                <a:solidFill>
                  <a:srgbClr val="222222"/>
                </a:solidFill>
                <a:effectLst/>
                <a:latin typeface="Arial" panose="020B0604020202020204" pitchFamily="34" charset="0"/>
              </a:rPr>
              <a:t>.</a:t>
            </a:r>
          </a:p>
          <a:p>
            <a:endParaRPr lang="ru-RU" b="0" i="0" dirty="0">
              <a:solidFill>
                <a:srgbClr val="222222"/>
              </a:solidFill>
              <a:effectLst/>
              <a:latin typeface="Arial" panose="020B0604020202020204" pitchFamily="34" charset="0"/>
            </a:endParaRPr>
          </a:p>
          <a:p>
            <a:r>
              <a:rPr lang="ru-RU" b="0" i="0" dirty="0">
                <a:solidFill>
                  <a:srgbClr val="222222"/>
                </a:solidFill>
                <a:effectLst/>
                <a:latin typeface="Arial" panose="020B0604020202020204" pitchFamily="34" charset="0"/>
              </a:rPr>
              <a:t>Блокирующий поток не обязательно максимален. Теорема Форда-</a:t>
            </a:r>
            <a:r>
              <a:rPr lang="ru-RU" b="0" i="0" dirty="0" err="1">
                <a:solidFill>
                  <a:srgbClr val="222222"/>
                </a:solidFill>
                <a:effectLst/>
                <a:latin typeface="Arial" panose="020B0604020202020204" pitchFamily="34" charset="0"/>
              </a:rPr>
              <a:t>Фалкерсона</a:t>
            </a:r>
            <a:r>
              <a:rPr lang="ru-RU" b="0" i="0" dirty="0">
                <a:solidFill>
                  <a:srgbClr val="222222"/>
                </a:solidFill>
                <a:effectLst/>
                <a:latin typeface="Arial" panose="020B0604020202020204" pitchFamily="34" charset="0"/>
              </a:rPr>
              <a:t> говорит о том, что поток будет максимальным тогда и только тогда, когда в остаточной сети не найдётся</a:t>
            </a:r>
            <a:endParaRPr lang="ru-RU" dirty="0"/>
          </a:p>
        </p:txBody>
      </p:sp>
      <p:sp>
        <p:nvSpPr>
          <p:cNvPr id="4" name="Номер слайда 3"/>
          <p:cNvSpPr>
            <a:spLocks noGrp="1"/>
          </p:cNvSpPr>
          <p:nvPr>
            <p:ph type="sldNum" sz="quarter" idx="5"/>
          </p:nvPr>
        </p:nvSpPr>
        <p:spPr/>
        <p:txBody>
          <a:bodyPr/>
          <a:lstStyle/>
          <a:p>
            <a:fld id="{A1246E4F-E65A-41D6-8CB8-7A0A7C6B5581}" type="slidenum">
              <a:rPr lang="ru-RU" smtClean="0"/>
              <a:t>12</a:t>
            </a:fld>
            <a:endParaRPr lang="ru-RU"/>
          </a:p>
        </p:txBody>
      </p:sp>
    </p:spTree>
    <p:extLst>
      <p:ext uri="{BB962C8B-B14F-4D97-AF65-F5344CB8AC3E}">
        <p14:creationId xmlns:p14="http://schemas.microsoft.com/office/powerpoint/2010/main" val="3960142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222222"/>
                </a:solidFill>
                <a:effectLst/>
                <a:latin typeface="Arial" panose="020B0604020202020204" pitchFamily="34" charset="0"/>
              </a:rPr>
              <a:t>Очевидно, слоистая сеть ациклична. Кроме того, любой  путь в слоистой сети является кратчайшим путём в исходной сети.</a:t>
            </a:r>
          </a:p>
          <a:p>
            <a:pPr algn="l"/>
            <a:r>
              <a:rPr lang="ru-RU" b="0" i="0" dirty="0">
                <a:solidFill>
                  <a:srgbClr val="222222"/>
                </a:solidFill>
                <a:effectLst/>
                <a:latin typeface="Arial" panose="020B0604020202020204" pitchFamily="34" charset="0"/>
              </a:rPr>
              <a:t>Построить слоистую сеть по данной сети очень легко: для этого надо запустить обход в ширину по рёбрам этой сети, посчитав тем самым для каждой вершины величину , и затем внести в слоистую сеть все подходящие рёбра.</a:t>
            </a:r>
          </a:p>
          <a:p>
            <a:endParaRPr lang="ru-RU" dirty="0"/>
          </a:p>
        </p:txBody>
      </p:sp>
      <p:sp>
        <p:nvSpPr>
          <p:cNvPr id="4" name="Номер слайда 3"/>
          <p:cNvSpPr>
            <a:spLocks noGrp="1"/>
          </p:cNvSpPr>
          <p:nvPr>
            <p:ph type="sldNum" sz="quarter" idx="5"/>
          </p:nvPr>
        </p:nvSpPr>
        <p:spPr/>
        <p:txBody>
          <a:bodyPr/>
          <a:lstStyle/>
          <a:p>
            <a:fld id="{A1246E4F-E65A-41D6-8CB8-7A0A7C6B5581}" type="slidenum">
              <a:rPr lang="ru-RU" smtClean="0"/>
              <a:t>13</a:t>
            </a:fld>
            <a:endParaRPr lang="ru-RU"/>
          </a:p>
        </p:txBody>
      </p:sp>
    </p:spTree>
    <p:extLst>
      <p:ext uri="{BB962C8B-B14F-4D97-AF65-F5344CB8AC3E}">
        <p14:creationId xmlns:p14="http://schemas.microsoft.com/office/powerpoint/2010/main" val="147189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pPr marL="0" indent="0">
                  <a:buNone/>
                </a:pPr>
                <a:r>
                  <a:rPr lang="ru-RU" sz="1200" i="0" dirty="0">
                    <a:solidFill>
                      <a:srgbClr val="222222"/>
                    </a:solidFill>
                    <a:effectLst/>
                  </a:rPr>
                  <a:t>Для начала определим для каждой вершины</a:t>
                </a:r>
                <a:r>
                  <a:rPr lang="en-US" sz="1200" i="0" dirty="0">
                    <a:solidFill>
                      <a:srgbClr val="222222"/>
                    </a:solidFill>
                    <a:effectLst/>
                  </a:rPr>
                  <a:t> </a:t>
                </a:r>
                <a14:m>
                  <m:oMath xmlns:m="http://schemas.openxmlformats.org/officeDocument/2006/math">
                    <m:r>
                      <a:rPr lang="en-US" sz="1200" b="0" i="1" smtClean="0">
                        <a:solidFill>
                          <a:srgbClr val="222222"/>
                        </a:solidFill>
                        <a:effectLst/>
                        <a:latin typeface="Cambria Math" panose="02040503050406030204" pitchFamily="18" charset="0"/>
                      </a:rPr>
                      <m:t>𝑣</m:t>
                    </m:r>
                  </m:oMath>
                </a14:m>
                <a:r>
                  <a:rPr lang="en-US" sz="1200" dirty="0"/>
                  <a:t> </a:t>
                </a:r>
                <a:r>
                  <a:rPr lang="ru-RU" sz="1200" dirty="0"/>
                  <a:t>данной сети</a:t>
                </a:r>
                <a:r>
                  <a:rPr lang="en-US" sz="1200" dirty="0"/>
                  <a:t> </a:t>
                </a:r>
                <a14:m>
                  <m:oMath xmlns:m="http://schemas.openxmlformats.org/officeDocument/2006/math">
                    <m:r>
                      <a:rPr lang="en-US" sz="1200" i="1">
                        <a:latin typeface="Cambria Math" panose="02040503050406030204" pitchFamily="18" charset="0"/>
                      </a:rPr>
                      <m:t>𝐺</m:t>
                    </m:r>
                  </m:oMath>
                </a14:m>
                <a:r>
                  <a:rPr lang="en-US" sz="1200" dirty="0"/>
                  <a:t> </a:t>
                </a:r>
                <a:r>
                  <a:rPr lang="ru-RU" sz="1200" dirty="0"/>
                  <a:t>длину кратчайшего</a:t>
                </a:r>
                <a:r>
                  <a:rPr lang="en-US" sz="1200" dirty="0"/>
                  <a:t> </a:t>
                </a:r>
                <a:r>
                  <a:rPr lang="ru-RU" sz="1200" dirty="0"/>
                  <a:t>пути </a:t>
                </a:r>
                <a14:m>
                  <m:oMath xmlns:m="http://schemas.openxmlformats.org/officeDocument/2006/math">
                    <m:r>
                      <a:rPr lang="en-US" sz="1200" i="1">
                        <a:latin typeface="Cambria Math" panose="02040503050406030204" pitchFamily="18" charset="0"/>
                      </a:rPr>
                      <m:t>𝑠</m:t>
                    </m:r>
                    <m:r>
                      <a:rPr lang="en-US" sz="1200" i="1">
                        <a:latin typeface="Cambria Math" panose="02040503050406030204" pitchFamily="18" charset="0"/>
                      </a:rPr>
                      <m:t> →</m:t>
                    </m:r>
                    <m:r>
                      <a:rPr lang="en-US" sz="1200" i="1">
                        <a:latin typeface="Cambria Math" panose="02040503050406030204" pitchFamily="18" charset="0"/>
                      </a:rPr>
                      <m:t>𝑡</m:t>
                    </m:r>
                  </m:oMath>
                </a14:m>
                <a:r>
                  <a:rPr lang="ru-RU" sz="1200" dirty="0"/>
                  <a:t> и обозначим её </a:t>
                </a: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m:t>
                    </m:r>
                    <m:r>
                      <a:rPr lang="en-US" sz="1200" b="0" i="1" smtClean="0">
                        <a:latin typeface="Cambria Math" panose="02040503050406030204" pitchFamily="18" charset="0"/>
                      </a:rPr>
                      <m:t>𝑣</m:t>
                    </m:r>
                    <m:r>
                      <a:rPr lang="en-US" sz="1200" b="0" i="1" smtClean="0">
                        <a:latin typeface="Cambria Math" panose="02040503050406030204" pitchFamily="18" charset="0"/>
                      </a:rPr>
                      <m:t>]</m:t>
                    </m:r>
                  </m:oMath>
                </a14:m>
                <a:r>
                  <a:rPr lang="en-US" sz="1200" dirty="0"/>
                  <a:t> </a:t>
                </a:r>
                <a:r>
                  <a:rPr lang="ru-RU" sz="1200" dirty="0"/>
                  <a:t>(для этого можно воспользоваться </a:t>
                </a:r>
                <a:r>
                  <a:rPr lang="ru-RU" sz="1200" b="1" dirty="0"/>
                  <a:t>обходом в ширину</a:t>
                </a:r>
                <a:r>
                  <a:rPr lang="ru-RU" sz="1200" dirty="0"/>
                  <a:t>).</a:t>
                </a:r>
              </a:p>
              <a:p>
                <a:pPr marL="0" indent="0">
                  <a:buNone/>
                </a:pPr>
                <a:r>
                  <a:rPr lang="ru-RU" sz="1200" dirty="0"/>
                  <a:t>В слоистую сеть включаем только те рёбра </a:t>
                </a:r>
                <a14:m>
                  <m:oMath xmlns:m="http://schemas.openxmlformats.org/officeDocument/2006/math">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𝑢</m:t>
                        </m:r>
                        <m:r>
                          <a:rPr lang="en-US" sz="1200" b="0" i="1" smtClean="0">
                            <a:latin typeface="Cambria Math" panose="02040503050406030204" pitchFamily="18" charset="0"/>
                          </a:rPr>
                          <m:t>,</m:t>
                        </m:r>
                        <m:r>
                          <a:rPr lang="en-US" sz="1200" b="0" i="1" smtClean="0">
                            <a:latin typeface="Cambria Math" panose="02040503050406030204" pitchFamily="18" charset="0"/>
                          </a:rPr>
                          <m:t>𝑣</m:t>
                        </m:r>
                      </m:e>
                    </m:d>
                  </m:oMath>
                </a14:m>
                <a:r>
                  <a:rPr lang="ru-RU" sz="1200" dirty="0"/>
                  <a:t>  исходной сети, для которых </a:t>
                </a:r>
                <a14:m>
                  <m:oMath xmlns:m="http://schemas.openxmlformats.org/officeDocument/2006/math">
                    <m:r>
                      <a:rPr lang="en-US" sz="1200" i="1">
                        <a:latin typeface="Cambria Math" panose="02040503050406030204" pitchFamily="18" charset="0"/>
                      </a:rPr>
                      <m:t>𝑑</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𝑢</m:t>
                        </m:r>
                      </m:e>
                    </m:d>
                    <m:r>
                      <a:rPr lang="en-US" sz="1200" b="0" i="1" smtClean="0">
                        <a:latin typeface="Cambria Math" panose="02040503050406030204" pitchFamily="18" charset="0"/>
                      </a:rPr>
                      <m:t>+1</m:t>
                    </m:r>
                    <m:r>
                      <a:rPr lang="ru-RU" sz="1200" b="0" i="1" smtClean="0">
                        <a:latin typeface="Cambria Math" panose="02040503050406030204" pitchFamily="18" charset="0"/>
                      </a:rPr>
                      <m:t>=</m:t>
                    </m:r>
                    <m:r>
                      <a:rPr lang="en-US" sz="1200" b="0" i="1" smtClean="0">
                        <a:latin typeface="Cambria Math" panose="02040503050406030204" pitchFamily="18" charset="0"/>
                      </a:rPr>
                      <m:t>𝑑</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𝑣</m:t>
                        </m:r>
                      </m:e>
                    </m:d>
                  </m:oMath>
                </a14:m>
                <a:r>
                  <a:rPr lang="en-US" sz="1200" dirty="0"/>
                  <a:t>.</a:t>
                </a:r>
                <a:r>
                  <a:rPr lang="ru-RU" sz="1200" dirty="0"/>
                  <a:t> Полученная сеть </a:t>
                </a:r>
                <a:r>
                  <a:rPr lang="ru-RU" sz="1200" b="1" dirty="0"/>
                  <a:t>ациклична</a:t>
                </a:r>
                <a:r>
                  <a:rPr lang="ru-RU" sz="1200" dirty="0"/>
                  <a:t>, и любой путь </a:t>
                </a:r>
                <a14:m>
                  <m:oMath xmlns:m="http://schemas.openxmlformats.org/officeDocument/2006/math">
                    <m:r>
                      <a:rPr lang="en-US" sz="1200" b="0" i="1" smtClean="0">
                        <a:latin typeface="Cambria Math" panose="02040503050406030204" pitchFamily="18" charset="0"/>
                      </a:rPr>
                      <m:t>𝑠</m:t>
                    </m:r>
                    <m:r>
                      <a:rPr lang="en-US" sz="1200" b="0" i="1" smtClean="0">
                        <a:latin typeface="Cambria Math" panose="02040503050406030204" pitchFamily="18" charset="0"/>
                      </a:rPr>
                      <m:t> →</m:t>
                    </m:r>
                    <m:r>
                      <a:rPr lang="en-US" sz="1200" b="0" i="1" smtClean="0">
                        <a:latin typeface="Cambria Math" panose="02040503050406030204" pitchFamily="18" charset="0"/>
                      </a:rPr>
                      <m:t>𝑡</m:t>
                    </m:r>
                  </m:oMath>
                </a14:m>
                <a:r>
                  <a:rPr lang="ru-RU" sz="1200" dirty="0"/>
                  <a:t> в слоистой сети является </a:t>
                </a:r>
                <a:r>
                  <a:rPr lang="ru-RU" sz="1200" b="1" dirty="0"/>
                  <a:t>кратчайшим путём </a:t>
                </a:r>
                <a:r>
                  <a:rPr lang="ru-RU" sz="1200" dirty="0"/>
                  <a:t>в исходной, из свойств обхода в ширину.</a:t>
                </a:r>
              </a:p>
              <a:p>
                <a:pPr marL="0" indent="0">
                  <a:buNone/>
                </a:pPr>
                <a:r>
                  <a:rPr lang="ru-RU" sz="1200" dirty="0"/>
                  <a:t>Слоистую сеть для графа </a:t>
                </a:r>
                <a14:m>
                  <m:oMath xmlns:m="http://schemas.openxmlformats.org/officeDocument/2006/math">
                    <m:r>
                      <a:rPr lang="en-US" sz="1200" i="1" smtClean="0">
                        <a:latin typeface="Cambria Math" panose="02040503050406030204" pitchFamily="18" charset="0"/>
                      </a:rPr>
                      <m:t>𝐺</m:t>
                    </m:r>
                  </m:oMath>
                </a14:m>
                <a:r>
                  <a:rPr lang="ru-RU" sz="1200" dirty="0"/>
                  <a:t> будем называть </a:t>
                </a:r>
                <a:r>
                  <a:rPr lang="ru-RU" sz="1200" b="1" dirty="0"/>
                  <a:t>вспомогательной сетью</a:t>
                </a:r>
                <a:r>
                  <a:rPr lang="ru-RU" sz="1200" dirty="0"/>
                  <a:t>.</a:t>
                </a:r>
                <a:endParaRPr lang="ru-RU" dirty="0"/>
              </a:p>
            </p:txBody>
          </p:sp>
        </mc:Choice>
        <mc:Fallback xmlns="">
          <p:sp>
            <p:nvSpPr>
              <p:cNvPr id="3" name="Заметки 2"/>
              <p:cNvSpPr>
                <a:spLocks noGrp="1"/>
              </p:cNvSpPr>
              <p:nvPr>
                <p:ph type="body" idx="1"/>
              </p:nvPr>
            </p:nvSpPr>
            <p:spPr/>
            <p:txBody>
              <a:bodyPr/>
              <a:lstStyle/>
              <a:p>
                <a:pPr marL="0" indent="0">
                  <a:buNone/>
                </a:pPr>
                <a:r>
                  <a:rPr lang="ru-RU" sz="1200" i="0" dirty="0">
                    <a:solidFill>
                      <a:srgbClr val="222222"/>
                    </a:solidFill>
                    <a:effectLst/>
                  </a:rPr>
                  <a:t>Для начала определим для каждой вершины</a:t>
                </a:r>
                <a:r>
                  <a:rPr lang="en-US" sz="1200" i="0" dirty="0">
                    <a:solidFill>
                      <a:srgbClr val="222222"/>
                    </a:solidFill>
                    <a:effectLst/>
                  </a:rPr>
                  <a:t> </a:t>
                </a:r>
                <a:r>
                  <a:rPr lang="en-US" sz="1200" b="0" i="0">
                    <a:solidFill>
                      <a:srgbClr val="222222"/>
                    </a:solidFill>
                    <a:effectLst/>
                    <a:latin typeface="Cambria Math" panose="02040503050406030204" pitchFamily="18" charset="0"/>
                  </a:rPr>
                  <a:t>𝑣</a:t>
                </a:r>
                <a:r>
                  <a:rPr lang="en-US" sz="1200" dirty="0"/>
                  <a:t> </a:t>
                </a:r>
                <a:r>
                  <a:rPr lang="ru-RU" sz="1200" dirty="0"/>
                  <a:t>данной сети</a:t>
                </a:r>
                <a:r>
                  <a:rPr lang="en-US" sz="1200" dirty="0"/>
                  <a:t> </a:t>
                </a:r>
                <a:r>
                  <a:rPr lang="en-US" sz="1200" i="0">
                    <a:latin typeface="Cambria Math" panose="02040503050406030204" pitchFamily="18" charset="0"/>
                  </a:rPr>
                  <a:t>𝐺</a:t>
                </a:r>
                <a:r>
                  <a:rPr lang="en-US" sz="1200" dirty="0"/>
                  <a:t> </a:t>
                </a:r>
                <a:r>
                  <a:rPr lang="ru-RU" sz="1200" dirty="0"/>
                  <a:t>длину кратчайшего</a:t>
                </a:r>
                <a:r>
                  <a:rPr lang="en-US" sz="1200" dirty="0"/>
                  <a:t> </a:t>
                </a:r>
                <a:r>
                  <a:rPr lang="ru-RU" sz="1200" dirty="0"/>
                  <a:t>пути </a:t>
                </a:r>
                <a:r>
                  <a:rPr lang="en-US" sz="1200" i="0">
                    <a:latin typeface="Cambria Math" panose="02040503050406030204" pitchFamily="18" charset="0"/>
                  </a:rPr>
                  <a:t>𝑠 →𝑡</a:t>
                </a:r>
                <a:r>
                  <a:rPr lang="ru-RU" sz="1200" dirty="0"/>
                  <a:t> и обозначим её </a:t>
                </a:r>
                <a:r>
                  <a:rPr lang="en-US" sz="1200" b="0" i="0">
                    <a:latin typeface="Cambria Math" panose="02040503050406030204" pitchFamily="18" charset="0"/>
                  </a:rPr>
                  <a:t>𝑑[𝑣]</a:t>
                </a:r>
                <a:r>
                  <a:rPr lang="en-US" sz="1200" dirty="0"/>
                  <a:t> </a:t>
                </a:r>
                <a:r>
                  <a:rPr lang="ru-RU" sz="1200" dirty="0"/>
                  <a:t>(для этого можно воспользоваться </a:t>
                </a:r>
                <a:r>
                  <a:rPr lang="ru-RU" sz="1200" b="1" dirty="0"/>
                  <a:t>обходом в ширину</a:t>
                </a:r>
                <a:r>
                  <a:rPr lang="ru-RU" sz="1200" dirty="0"/>
                  <a:t>).</a:t>
                </a:r>
              </a:p>
              <a:p>
                <a:pPr marL="0" indent="0">
                  <a:buNone/>
                </a:pPr>
                <a:r>
                  <a:rPr lang="ru-RU" sz="1200" dirty="0"/>
                  <a:t>В слоистую сеть включаем только те рёбра </a:t>
                </a:r>
                <a:r>
                  <a:rPr lang="en-US" sz="1200" b="0" i="0">
                    <a:latin typeface="Cambria Math" panose="02040503050406030204" pitchFamily="18" charset="0"/>
                  </a:rPr>
                  <a:t>(𝑢,𝑣)</a:t>
                </a:r>
                <a:r>
                  <a:rPr lang="ru-RU" sz="1200" dirty="0"/>
                  <a:t>  исходной сети, для которых </a:t>
                </a:r>
                <a:r>
                  <a:rPr lang="en-US" sz="1200" i="0">
                    <a:latin typeface="Cambria Math" panose="02040503050406030204" pitchFamily="18" charset="0"/>
                  </a:rPr>
                  <a:t>𝑑[</a:t>
                </a:r>
                <a:r>
                  <a:rPr lang="en-US" sz="1200" b="0" i="0">
                    <a:latin typeface="Cambria Math" panose="02040503050406030204" pitchFamily="18" charset="0"/>
                  </a:rPr>
                  <a:t>𝑢]+1</a:t>
                </a:r>
                <a:r>
                  <a:rPr lang="ru-RU" sz="1200" b="0" i="0">
                    <a:latin typeface="Cambria Math" panose="02040503050406030204" pitchFamily="18" charset="0"/>
                  </a:rPr>
                  <a:t>=</a:t>
                </a:r>
                <a:r>
                  <a:rPr lang="en-US" sz="1200" b="0" i="0">
                    <a:latin typeface="Cambria Math" panose="02040503050406030204" pitchFamily="18" charset="0"/>
                  </a:rPr>
                  <a:t>𝑑[𝑣]</a:t>
                </a:r>
                <a:r>
                  <a:rPr lang="en-US" sz="1200" dirty="0"/>
                  <a:t>.</a:t>
                </a:r>
                <a:r>
                  <a:rPr lang="ru-RU" sz="1200" dirty="0"/>
                  <a:t> Полученная сеть </a:t>
                </a:r>
                <a:r>
                  <a:rPr lang="ru-RU" sz="1200" b="1" dirty="0"/>
                  <a:t>ациклична</a:t>
                </a:r>
                <a:r>
                  <a:rPr lang="ru-RU" sz="1200" dirty="0"/>
                  <a:t>, и любой путь </a:t>
                </a:r>
                <a:r>
                  <a:rPr lang="en-US" sz="1200" b="0" i="0">
                    <a:latin typeface="Cambria Math" panose="02040503050406030204" pitchFamily="18" charset="0"/>
                  </a:rPr>
                  <a:t>𝑠 →𝑡</a:t>
                </a:r>
                <a:r>
                  <a:rPr lang="ru-RU" sz="1200" dirty="0"/>
                  <a:t> в слоистой сети является </a:t>
                </a:r>
                <a:r>
                  <a:rPr lang="ru-RU" sz="1200" b="1" dirty="0"/>
                  <a:t>кратчайшим путём </a:t>
                </a:r>
                <a:r>
                  <a:rPr lang="ru-RU" sz="1200" dirty="0"/>
                  <a:t>в исходной, из свойств обхода в ширину.</a:t>
                </a:r>
              </a:p>
              <a:p>
                <a:pPr marL="0" indent="0">
                  <a:buNone/>
                </a:pPr>
                <a:r>
                  <a:rPr lang="ru-RU" sz="1200" dirty="0"/>
                  <a:t>Слоистую сеть для графа </a:t>
                </a:r>
                <a:r>
                  <a:rPr lang="en-US" sz="1200" i="0">
                    <a:latin typeface="Cambria Math" panose="02040503050406030204" pitchFamily="18" charset="0"/>
                  </a:rPr>
                  <a:t>𝐺</a:t>
                </a:r>
                <a:r>
                  <a:rPr lang="ru-RU" sz="1200" dirty="0"/>
                  <a:t> будем называть </a:t>
                </a:r>
                <a:r>
                  <a:rPr lang="ru-RU" sz="1200" b="1" dirty="0"/>
                  <a:t>вспомогательной сетью</a:t>
                </a:r>
                <a:r>
                  <a:rPr lang="ru-RU" sz="1200" dirty="0"/>
                  <a:t>.</a:t>
                </a:r>
                <a:endParaRPr lang="ru-RU" dirty="0"/>
              </a:p>
            </p:txBody>
          </p:sp>
        </mc:Fallback>
      </mc:AlternateContent>
      <p:sp>
        <p:nvSpPr>
          <p:cNvPr id="4" name="Номер слайда 3"/>
          <p:cNvSpPr>
            <a:spLocks noGrp="1"/>
          </p:cNvSpPr>
          <p:nvPr>
            <p:ph type="sldNum" sz="quarter" idx="5"/>
          </p:nvPr>
        </p:nvSpPr>
        <p:spPr/>
        <p:txBody>
          <a:bodyPr/>
          <a:lstStyle/>
          <a:p>
            <a:fld id="{A1246E4F-E65A-41D6-8CB8-7A0A7C6B5581}" type="slidenum">
              <a:rPr lang="ru-RU" smtClean="0"/>
              <a:t>14</a:t>
            </a:fld>
            <a:endParaRPr lang="ru-RU"/>
          </a:p>
        </p:txBody>
      </p:sp>
    </p:spTree>
    <p:extLst>
      <p:ext uri="{BB962C8B-B14F-4D97-AF65-F5344CB8AC3E}">
        <p14:creationId xmlns:p14="http://schemas.microsoft.com/office/powerpoint/2010/main" val="2241613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pPr algn="l"/>
                <a:r>
                  <a:rPr lang="ru-RU" b="0" i="0" u="none" dirty="0">
                    <a:solidFill>
                      <a:schemeClr val="tx1"/>
                    </a:solidFill>
                    <a:effectLst/>
                    <a:latin typeface="+mn-lt"/>
                  </a:rPr>
                  <a:t>Схема алгоритма</a:t>
                </a:r>
                <a:r>
                  <a:rPr lang="en-US" b="0" i="0" u="none" dirty="0">
                    <a:solidFill>
                      <a:schemeClr val="tx1"/>
                    </a:solidFill>
                    <a:effectLst/>
                    <a:latin typeface="+mn-lt"/>
                  </a:rPr>
                  <a:t>:</a:t>
                </a:r>
                <a:endParaRPr lang="ru-RU" b="0" i="0" u="none" dirty="0">
                  <a:solidFill>
                    <a:schemeClr val="tx1"/>
                  </a:solidFill>
                  <a:effectLst/>
                  <a:latin typeface="+mn-lt"/>
                </a:endParaRPr>
              </a:p>
              <a:p>
                <a:pPr algn="l">
                  <a:buFont typeface="+mj-lt"/>
                  <a:buAutoNum type="arabicPeriod"/>
                </a:pPr>
                <a:r>
                  <a:rPr lang="ru-RU" b="0" i="0" u="none" dirty="0">
                    <a:solidFill>
                      <a:schemeClr val="tx1"/>
                    </a:solidFill>
                    <a:effectLst/>
                    <a:latin typeface="+mn-lt"/>
                  </a:rPr>
                  <a:t>Для каждого ребра </a:t>
                </a:r>
                <a14:m>
                  <m:oMath xmlns:m="http://schemas.openxmlformats.org/officeDocument/2006/math">
                    <m:d>
                      <m:dPr>
                        <m:ctrlPr>
                          <a:rPr lang="en-US" sz="1200" b="0" i="1" u="none" smtClean="0">
                            <a:solidFill>
                              <a:schemeClr val="tx1"/>
                            </a:solidFill>
                            <a:latin typeface="Cambria Math" panose="02040503050406030204" pitchFamily="18" charset="0"/>
                          </a:rPr>
                        </m:ctrlPr>
                      </m:dPr>
                      <m:e>
                        <m:r>
                          <a:rPr lang="en-US" sz="1200" b="0" i="1" u="none" smtClean="0">
                            <a:solidFill>
                              <a:schemeClr val="tx1"/>
                            </a:solidFill>
                            <a:latin typeface="Cambria Math" panose="02040503050406030204" pitchFamily="18" charset="0"/>
                          </a:rPr>
                          <m:t>𝑢</m:t>
                        </m:r>
                        <m:r>
                          <a:rPr lang="en-US" sz="1200" b="0" i="1" u="none" smtClean="0">
                            <a:solidFill>
                              <a:schemeClr val="tx1"/>
                            </a:solidFill>
                            <a:latin typeface="Cambria Math" panose="02040503050406030204" pitchFamily="18" charset="0"/>
                          </a:rPr>
                          <m:t>,</m:t>
                        </m:r>
                        <m:r>
                          <a:rPr lang="en-US" sz="1200" b="0" i="1" u="none" smtClean="0">
                            <a:solidFill>
                              <a:schemeClr val="tx1"/>
                            </a:solidFill>
                            <a:latin typeface="Cambria Math" panose="02040503050406030204" pitchFamily="18" charset="0"/>
                          </a:rPr>
                          <m:t>𝑣</m:t>
                        </m:r>
                      </m:e>
                    </m:d>
                  </m:oMath>
                </a14:m>
                <a:r>
                  <a:rPr lang="ru-RU" b="0" i="0" u="none" dirty="0">
                    <a:solidFill>
                      <a:schemeClr val="tx1"/>
                    </a:solidFill>
                    <a:effectLst/>
                    <a:latin typeface="+mn-lt"/>
                  </a:rPr>
                  <a:t> данной сети </a:t>
                </a:r>
                <a14:m>
                  <m:oMath xmlns:m="http://schemas.openxmlformats.org/officeDocument/2006/math">
                    <m:r>
                      <a:rPr lang="en-US" sz="1200" b="0" i="1" u="none" smtClean="0">
                        <a:solidFill>
                          <a:schemeClr val="tx1"/>
                        </a:solidFill>
                        <a:latin typeface="Cambria Math" panose="02040503050406030204" pitchFamily="18" charset="0"/>
                      </a:rPr>
                      <m:t>𝐺</m:t>
                    </m:r>
                  </m:oMath>
                </a14:m>
                <a:r>
                  <a:rPr lang="ru-RU" b="0" i="0" u="none" strike="noStrike" dirty="0">
                    <a:solidFill>
                      <a:schemeClr val="tx1"/>
                    </a:solidFill>
                    <a:effectLst/>
                    <a:latin typeface="+mn-lt"/>
                  </a:rPr>
                  <a:t> </a:t>
                </a:r>
                <a:r>
                  <a:rPr lang="ru-RU" b="0" i="0" u="none" dirty="0">
                    <a:solidFill>
                      <a:schemeClr val="tx1"/>
                    </a:solidFill>
                    <a:effectLst/>
                    <a:latin typeface="+mn-lt"/>
                  </a:rPr>
                  <a:t>зададим </a:t>
                </a:r>
                <a14:m>
                  <m:oMath xmlns:m="http://schemas.openxmlformats.org/officeDocument/2006/math">
                    <m:r>
                      <a:rPr lang="en-US" sz="1200" b="0" i="1" u="none" smtClean="0">
                        <a:solidFill>
                          <a:schemeClr val="tx1"/>
                        </a:solidFill>
                        <a:effectLst/>
                        <a:latin typeface="Cambria Math" panose="02040503050406030204" pitchFamily="18" charset="0"/>
                      </a:rPr>
                      <m:t>𝑓</m:t>
                    </m:r>
                    <m:d>
                      <m:dPr>
                        <m:ctrlPr>
                          <a:rPr lang="en-US" sz="1200" b="0" i="1" u="none" smtClean="0">
                            <a:solidFill>
                              <a:schemeClr val="tx1"/>
                            </a:solidFill>
                            <a:effectLst/>
                            <a:latin typeface="Cambria Math" panose="02040503050406030204" pitchFamily="18" charset="0"/>
                          </a:rPr>
                        </m:ctrlPr>
                      </m:dPr>
                      <m:e>
                        <m:r>
                          <a:rPr lang="en-US" sz="1200" b="0" i="1" u="none" smtClean="0">
                            <a:solidFill>
                              <a:schemeClr val="tx1"/>
                            </a:solidFill>
                            <a:effectLst/>
                            <a:latin typeface="Cambria Math" panose="02040503050406030204" pitchFamily="18" charset="0"/>
                          </a:rPr>
                          <m:t>𝑢</m:t>
                        </m:r>
                        <m:r>
                          <a:rPr lang="en-US" sz="1200" b="0" i="1" u="none" smtClean="0">
                            <a:solidFill>
                              <a:schemeClr val="tx1"/>
                            </a:solidFill>
                            <a:effectLst/>
                            <a:latin typeface="Cambria Math" panose="02040503050406030204" pitchFamily="18" charset="0"/>
                          </a:rPr>
                          <m:t>,</m:t>
                        </m:r>
                        <m:r>
                          <a:rPr lang="en-US" sz="1200" b="0" i="1" u="none" smtClean="0">
                            <a:solidFill>
                              <a:schemeClr val="tx1"/>
                            </a:solidFill>
                            <a:effectLst/>
                            <a:latin typeface="Cambria Math" panose="02040503050406030204" pitchFamily="18" charset="0"/>
                          </a:rPr>
                          <m:t>𝑣</m:t>
                        </m:r>
                      </m:e>
                    </m:d>
                    <m:r>
                      <a:rPr lang="en-US" sz="1200" b="0" i="1" u="none" smtClean="0">
                        <a:solidFill>
                          <a:schemeClr val="tx1"/>
                        </a:solidFill>
                        <a:effectLst/>
                        <a:latin typeface="Cambria Math" panose="02040503050406030204" pitchFamily="18" charset="0"/>
                      </a:rPr>
                      <m:t>=0</m:t>
                    </m:r>
                  </m:oMath>
                </a14:m>
                <a:r>
                  <a:rPr lang="ru-RU" sz="1200" b="0" u="none" dirty="0">
                    <a:solidFill>
                      <a:schemeClr val="tx1"/>
                    </a:solidFill>
                    <a:latin typeface="+mn-lt"/>
                  </a:rPr>
                  <a:t> </a:t>
                </a:r>
              </a:p>
              <a:p>
                <a:pPr algn="l">
                  <a:buFont typeface="+mj-lt"/>
                  <a:buAutoNum type="arabicPeriod"/>
                </a:pPr>
                <a:r>
                  <a:rPr lang="ru-RU" b="0" i="0" u="none" dirty="0">
                    <a:solidFill>
                      <a:schemeClr val="tx1"/>
                    </a:solidFill>
                    <a:effectLst/>
                    <a:latin typeface="+mn-lt"/>
                  </a:rPr>
                  <a:t>Построим вспомогательную сеть </a:t>
                </a:r>
                <a14:m>
                  <m:oMath xmlns:m="http://schemas.openxmlformats.org/officeDocument/2006/math">
                    <m:sSub>
                      <m:sSubPr>
                        <m:ctrlPr>
                          <a:rPr lang="ru-RU" b="0" i="1" u="none" smtClean="0">
                            <a:solidFill>
                              <a:schemeClr val="tx1"/>
                            </a:solidFill>
                            <a:effectLst/>
                            <a:latin typeface="Cambria Math" panose="02040503050406030204" pitchFamily="18" charset="0"/>
                          </a:rPr>
                        </m:ctrlPr>
                      </m:sSubPr>
                      <m:e>
                        <m:r>
                          <a:rPr lang="en-US" b="0" i="1" u="none" smtClean="0">
                            <a:solidFill>
                              <a:schemeClr val="tx1"/>
                            </a:solidFill>
                            <a:effectLst/>
                            <a:latin typeface="Cambria Math" panose="02040503050406030204" pitchFamily="18" charset="0"/>
                          </a:rPr>
                          <m:t>𝐺</m:t>
                        </m:r>
                      </m:e>
                      <m:sub>
                        <m:r>
                          <a:rPr lang="en-US" b="0" i="1" u="none" smtClean="0">
                            <a:solidFill>
                              <a:schemeClr val="tx1"/>
                            </a:solidFill>
                            <a:effectLst/>
                            <a:latin typeface="Cambria Math" panose="02040503050406030204" pitchFamily="18" charset="0"/>
                          </a:rPr>
                          <m:t>𝐿</m:t>
                        </m:r>
                      </m:sub>
                    </m:sSub>
                  </m:oMath>
                </a14:m>
                <a:r>
                  <a:rPr lang="ru-RU" b="0" i="0" u="none" dirty="0">
                    <a:solidFill>
                      <a:schemeClr val="tx1"/>
                    </a:solidFill>
                    <a:effectLst/>
                    <a:latin typeface="+mn-lt"/>
                  </a:rPr>
                  <a:t> из </a:t>
                </a:r>
                <a:r>
                  <a:rPr lang="ru-RU" b="0" i="0" u="none" strike="noStrike" dirty="0">
                    <a:solidFill>
                      <a:schemeClr val="tx1"/>
                    </a:solidFill>
                    <a:effectLst/>
                    <a:latin typeface="+mn-lt"/>
                  </a:rPr>
                  <a:t>дополняющей</a:t>
                </a:r>
                <a:r>
                  <a:rPr lang="ru-RU" b="0" i="0" u="none" strike="noStrike" baseline="0" dirty="0">
                    <a:solidFill>
                      <a:schemeClr val="tx1"/>
                    </a:solidFill>
                    <a:effectLst/>
                    <a:latin typeface="+mn-lt"/>
                  </a:rPr>
                  <a:t> сети</a:t>
                </a:r>
                <a14:m>
                  <m:oMath xmlns:m="http://schemas.openxmlformats.org/officeDocument/2006/math">
                    <m:sSub>
                      <m:sSubPr>
                        <m:ctrlPr>
                          <a:rPr lang="ru-RU" b="0" i="1" u="none" smtClean="0">
                            <a:solidFill>
                              <a:schemeClr val="tx1"/>
                            </a:solidFill>
                            <a:effectLst/>
                            <a:latin typeface="Cambria Math" panose="02040503050406030204" pitchFamily="18" charset="0"/>
                          </a:rPr>
                        </m:ctrlPr>
                      </m:sSubPr>
                      <m:e>
                        <m:r>
                          <a:rPr lang="en-US" b="0" i="1" u="none" smtClean="0">
                            <a:solidFill>
                              <a:schemeClr val="tx1"/>
                            </a:solidFill>
                            <a:effectLst/>
                            <a:latin typeface="Cambria Math" panose="02040503050406030204" pitchFamily="18" charset="0"/>
                          </a:rPr>
                          <m:t> </m:t>
                        </m:r>
                        <m:r>
                          <a:rPr lang="en-US" b="0" i="1" u="none" smtClean="0">
                            <a:solidFill>
                              <a:schemeClr val="tx1"/>
                            </a:solidFill>
                            <a:effectLst/>
                            <a:latin typeface="Cambria Math" panose="02040503050406030204" pitchFamily="18" charset="0"/>
                          </a:rPr>
                          <m:t>𝐺</m:t>
                        </m:r>
                      </m:e>
                      <m:sub>
                        <m:r>
                          <a:rPr lang="en-US" b="0" i="1" u="none" smtClean="0">
                            <a:solidFill>
                              <a:schemeClr val="tx1"/>
                            </a:solidFill>
                            <a:effectLst/>
                            <a:latin typeface="Cambria Math" panose="02040503050406030204" pitchFamily="18" charset="0"/>
                          </a:rPr>
                          <m:t>𝑓</m:t>
                        </m:r>
                      </m:sub>
                    </m:sSub>
                  </m:oMath>
                </a14:m>
                <a:r>
                  <a:rPr lang="ru-RU" b="0" i="0" u="none" dirty="0">
                    <a:solidFill>
                      <a:schemeClr val="tx1"/>
                    </a:solidFill>
                    <a:effectLst/>
                    <a:latin typeface="+mn-lt"/>
                  </a:rPr>
                  <a:t> данного графа  </a:t>
                </a:r>
                <a14:m>
                  <m:oMath xmlns:m="http://schemas.openxmlformats.org/officeDocument/2006/math">
                    <m:r>
                      <a:rPr lang="en-US" sz="1200" b="0" i="1" u="none" smtClean="0">
                        <a:solidFill>
                          <a:schemeClr val="tx1"/>
                        </a:solidFill>
                        <a:latin typeface="Cambria Math" panose="02040503050406030204" pitchFamily="18" charset="0"/>
                      </a:rPr>
                      <m:t>𝐺</m:t>
                    </m:r>
                  </m:oMath>
                </a14:m>
                <a:r>
                  <a:rPr lang="ru-RU" b="0" i="0" u="none" dirty="0">
                    <a:solidFill>
                      <a:schemeClr val="tx1"/>
                    </a:solidFill>
                    <a:effectLst/>
                    <a:latin typeface="+mn-lt"/>
                  </a:rPr>
                  <a:t>. Если </a:t>
                </a:r>
                <a14:m>
                  <m:oMath xmlns:m="http://schemas.openxmlformats.org/officeDocument/2006/math">
                    <m:r>
                      <a:rPr lang="en-US" sz="1200" b="0" i="1" smtClean="0">
                        <a:latin typeface="Cambria Math" panose="02040503050406030204" pitchFamily="18" charset="0"/>
                      </a:rPr>
                      <m:t>𝑑</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m:t>
                    </m:r>
                    <m:r>
                      <m:rPr>
                        <m:nor/>
                      </m:rPr>
                      <a:rPr lang="ru-RU" b="0" i="0" u="none" strike="noStrike" dirty="0" smtClean="0">
                        <a:solidFill>
                          <a:schemeClr val="tx1"/>
                        </a:solidFill>
                        <a:effectLst/>
                        <a:latin typeface="+mn-lt"/>
                      </a:rPr>
                      <m:t>∞</m:t>
                    </m:r>
                  </m:oMath>
                </a14:m>
                <a:r>
                  <a:rPr lang="ru-RU" b="0" i="0" u="none" dirty="0">
                    <a:solidFill>
                      <a:schemeClr val="tx1"/>
                    </a:solidFill>
                    <a:effectLst/>
                    <a:latin typeface="+mn-lt"/>
                  </a:rPr>
                  <a:t>, остановиться и вывести </a:t>
                </a:r>
                <a:r>
                  <a:rPr lang="ru-RU" b="0" i="0" u="none" strike="noStrike" dirty="0">
                    <a:solidFill>
                      <a:schemeClr val="tx1"/>
                    </a:solidFill>
                    <a:effectLst/>
                    <a:latin typeface="+mn-lt"/>
                  </a:rPr>
                  <a:t>f</a:t>
                </a:r>
                <a:r>
                  <a:rPr lang="ru-RU" b="0" i="0" u="none" dirty="0">
                    <a:solidFill>
                      <a:schemeClr val="tx1"/>
                    </a:solidFill>
                    <a:effectLst/>
                    <a:latin typeface="+mn-lt"/>
                  </a:rPr>
                  <a:t>.</a:t>
                </a:r>
              </a:p>
              <a:p>
                <a:pPr algn="l">
                  <a:buFont typeface="+mj-lt"/>
                  <a:buAutoNum type="arabicPeriod"/>
                </a:pPr>
                <a:r>
                  <a:rPr lang="ru-RU" b="0" i="0" u="none" strike="noStrike" dirty="0">
                    <a:solidFill>
                      <a:schemeClr val="tx1"/>
                    </a:solidFill>
                    <a:effectLst/>
                    <a:latin typeface="+mn-lt"/>
                  </a:rPr>
                  <a:t>Найдем блокирующий поток </a:t>
                </a:r>
                <a:r>
                  <a:rPr lang="en-US" b="0" i="0" u="none" strike="noStrike" dirty="0">
                    <a:solidFill>
                      <a:schemeClr val="tx1"/>
                    </a:solidFill>
                    <a:effectLst/>
                    <a:latin typeface="+mn-lt"/>
                  </a:rPr>
                  <a:t>f’ </a:t>
                </a:r>
                <a:r>
                  <a:rPr lang="ru-RU" b="0" i="0" u="none" dirty="0">
                    <a:solidFill>
                      <a:schemeClr val="tx1"/>
                    </a:solidFill>
                    <a:effectLst/>
                    <a:latin typeface="+mn-lt"/>
                  </a:rPr>
                  <a:t>в </a:t>
                </a:r>
                <a14:m>
                  <m:oMath xmlns:m="http://schemas.openxmlformats.org/officeDocument/2006/math">
                    <m:sSub>
                      <m:sSubPr>
                        <m:ctrlPr>
                          <a:rPr lang="ru-RU" b="0" i="1" u="none" smtClean="0">
                            <a:solidFill>
                              <a:schemeClr val="tx1"/>
                            </a:solidFill>
                            <a:effectLst/>
                            <a:latin typeface="Cambria Math" panose="02040503050406030204" pitchFamily="18" charset="0"/>
                          </a:rPr>
                        </m:ctrlPr>
                      </m:sSubPr>
                      <m:e>
                        <m:r>
                          <a:rPr lang="en-US" b="0" i="1" u="none" smtClean="0">
                            <a:solidFill>
                              <a:schemeClr val="tx1"/>
                            </a:solidFill>
                            <a:effectLst/>
                            <a:latin typeface="Cambria Math" panose="02040503050406030204" pitchFamily="18" charset="0"/>
                          </a:rPr>
                          <m:t>𝐺</m:t>
                        </m:r>
                      </m:e>
                      <m:sub>
                        <m:r>
                          <a:rPr lang="en-US" b="0" i="1" u="none" smtClean="0">
                            <a:solidFill>
                              <a:schemeClr val="tx1"/>
                            </a:solidFill>
                            <a:effectLst/>
                            <a:latin typeface="Cambria Math" panose="02040503050406030204" pitchFamily="18" charset="0"/>
                          </a:rPr>
                          <m:t>𝐿</m:t>
                        </m:r>
                      </m:sub>
                    </m:sSub>
                  </m:oMath>
                </a14:m>
                <a:r>
                  <a:rPr lang="ru-RU" b="0" i="0" u="none" dirty="0">
                    <a:solidFill>
                      <a:schemeClr val="tx1"/>
                    </a:solidFill>
                    <a:effectLst/>
                    <a:latin typeface="+mn-lt"/>
                  </a:rPr>
                  <a:t>.</a:t>
                </a:r>
              </a:p>
              <a:p>
                <a:pPr algn="l">
                  <a:buFont typeface="+mj-lt"/>
                  <a:buAutoNum type="arabicPeriod"/>
                </a:pPr>
                <a:r>
                  <a:rPr lang="ru-RU" b="0" i="0" u="none" dirty="0">
                    <a:solidFill>
                      <a:schemeClr val="tx1"/>
                    </a:solidFill>
                    <a:effectLst/>
                    <a:latin typeface="+mn-lt"/>
                  </a:rPr>
                  <a:t>Дополним поток </a:t>
                </a:r>
                <a:r>
                  <a:rPr lang="ru-RU" b="0" i="0" u="none" strike="noStrike" dirty="0">
                    <a:solidFill>
                      <a:schemeClr val="tx1"/>
                    </a:solidFill>
                    <a:effectLst/>
                    <a:latin typeface="+mn-lt"/>
                  </a:rPr>
                  <a:t>f </a:t>
                </a:r>
                <a:r>
                  <a:rPr lang="ru-RU" b="0" i="0" u="none" dirty="0">
                    <a:solidFill>
                      <a:schemeClr val="tx1"/>
                    </a:solidFill>
                    <a:effectLst/>
                    <a:latin typeface="+mn-lt"/>
                  </a:rPr>
                  <a:t>найденным потоком </a:t>
                </a:r>
                <a:r>
                  <a:rPr lang="ru-RU" b="0" i="0" u="none" strike="noStrike" dirty="0">
                    <a:solidFill>
                      <a:schemeClr val="tx1"/>
                    </a:solidFill>
                    <a:effectLst/>
                    <a:latin typeface="+mn-lt"/>
                  </a:rPr>
                  <a:t>f</a:t>
                </a:r>
                <a:r>
                  <a:rPr lang="en-US" b="0" i="0" u="none" strike="noStrike" dirty="0">
                    <a:solidFill>
                      <a:schemeClr val="tx1"/>
                    </a:solidFill>
                    <a:effectLst/>
                    <a:latin typeface="+mn-lt"/>
                  </a:rPr>
                  <a:t>’</a:t>
                </a:r>
                <a:r>
                  <a:rPr lang="ru-RU" b="0" i="0" u="none" dirty="0">
                    <a:solidFill>
                      <a:schemeClr val="tx1"/>
                    </a:solidFill>
                    <a:effectLst/>
                    <a:latin typeface="+mn-lt"/>
                  </a:rPr>
                  <a:t> и перейдём к шагу 2.</a:t>
                </a:r>
                <a:endParaRPr lang="en-US" b="0" i="0" u="none" dirty="0">
                  <a:solidFill>
                    <a:schemeClr val="tx1"/>
                  </a:solidFill>
                  <a:effectLst/>
                  <a:latin typeface="+mn-lt"/>
                </a:endParaRPr>
              </a:p>
              <a:p>
                <a:pPr algn="l">
                  <a:buFont typeface="+mj-lt"/>
                  <a:buAutoNum type="arabicPeriod"/>
                </a:pPr>
                <a:endParaRPr lang="en-US" b="0" i="0" u="none" dirty="0">
                  <a:solidFill>
                    <a:schemeClr val="tx1"/>
                  </a:solidFill>
                  <a:effectLst/>
                  <a:latin typeface="+mn-lt"/>
                </a:endParaRPr>
              </a:p>
              <a:p>
                <a:pPr algn="l">
                  <a:buFont typeface="+mj-lt"/>
                  <a:buNone/>
                </a:pPr>
                <a:r>
                  <a:rPr lang="ru-RU" b="0" i="0" dirty="0">
                    <a:solidFill>
                      <a:srgbClr val="222222"/>
                    </a:solidFill>
                    <a:effectLst/>
                    <a:latin typeface="Arial" panose="020B0604020202020204" pitchFamily="34" charset="0"/>
                  </a:rPr>
                  <a:t>В данной реализации не строится вспомогательная сеть</a:t>
                </a:r>
                <a:r>
                  <a:rPr lang="en-US" b="0" i="0" dirty="0">
                    <a:solidFill>
                      <a:srgbClr val="222222"/>
                    </a:solidFill>
                    <a:effectLst/>
                    <a:latin typeface="Arial" panose="020B0604020202020204" pitchFamily="34" charset="0"/>
                  </a:rPr>
                  <a:t> </a:t>
                </a:r>
                <a14:m>
                  <m:oMath xmlns:m="http://schemas.openxmlformats.org/officeDocument/2006/math">
                    <m:sSub>
                      <m:sSubPr>
                        <m:ctrlPr>
                          <a:rPr lang="ru-RU" b="0" i="1" u="none" smtClean="0">
                            <a:solidFill>
                              <a:schemeClr val="tx1"/>
                            </a:solidFill>
                            <a:effectLst/>
                            <a:latin typeface="Cambria Math" panose="02040503050406030204" pitchFamily="18" charset="0"/>
                          </a:rPr>
                        </m:ctrlPr>
                      </m:sSubPr>
                      <m:e>
                        <m:r>
                          <a:rPr lang="en-US" b="0" i="1" u="none" smtClean="0">
                            <a:solidFill>
                              <a:schemeClr val="tx1"/>
                            </a:solidFill>
                            <a:effectLst/>
                            <a:latin typeface="Cambria Math" panose="02040503050406030204" pitchFamily="18" charset="0"/>
                          </a:rPr>
                          <m:t>𝐺</m:t>
                        </m:r>
                      </m:e>
                      <m:sub>
                        <m:r>
                          <a:rPr lang="en-US" b="0" i="1" u="none" smtClean="0">
                            <a:solidFill>
                              <a:schemeClr val="tx1"/>
                            </a:solidFill>
                            <a:effectLst/>
                            <a:latin typeface="Cambria Math" panose="02040503050406030204" pitchFamily="18" charset="0"/>
                          </a:rPr>
                          <m:t>𝐿</m:t>
                        </m:r>
                      </m:sub>
                    </m:sSub>
                  </m:oMath>
                </a14:m>
                <a:r>
                  <a:rPr lang="en-US" b="0" i="0" u="none" dirty="0">
                    <a:solidFill>
                      <a:schemeClr val="tx1"/>
                    </a:solidFill>
                    <a:effectLst/>
                    <a:latin typeface="+mn-lt"/>
                  </a:rPr>
                  <a:t>, </a:t>
                </a:r>
                <a:r>
                  <a:rPr lang="ru-RU" sz="1200" b="0" i="0" kern="1200" dirty="0">
                    <a:solidFill>
                      <a:schemeClr val="tx1"/>
                    </a:solidFill>
                    <a:effectLst/>
                    <a:latin typeface="+mn-lt"/>
                    <a:ea typeface="+mn-ea"/>
                    <a:cs typeface="+mn-cs"/>
                  </a:rPr>
                  <a:t>а вычисляются значения</a:t>
                </a:r>
                <a:r>
                  <a:rPr lang="en-US" sz="1200" b="0" i="0" kern="1200" dirty="0">
                    <a:solidFill>
                      <a:schemeClr val="tx1"/>
                    </a:solidFill>
                    <a:effectLst/>
                    <a:latin typeface="+mn-lt"/>
                    <a:ea typeface="+mn-ea"/>
                    <a:cs typeface="+mn-cs"/>
                  </a:rPr>
                  <a:t> </a:t>
                </a:r>
                <a14:m>
                  <m:oMath xmlns:m="http://schemas.openxmlformats.org/officeDocument/2006/math">
                    <m:r>
                      <a:rPr lang="en-US" sz="1200" b="0" i="1" smtClean="0">
                        <a:latin typeface="Cambria Math" panose="02040503050406030204" pitchFamily="18" charset="0"/>
                      </a:rPr>
                      <m:t>𝑑</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𝑢</m:t>
                        </m:r>
                      </m:e>
                    </m:d>
                  </m:oMath>
                </a14:m>
                <a:r>
                  <a:rPr lang="en-US" b="0" i="0" u="none" dirty="0">
                    <a:solidFill>
                      <a:schemeClr val="tx1"/>
                    </a:solidFill>
                    <a:effectLst/>
                    <a:latin typeface="+mn-lt"/>
                  </a:rPr>
                  <a:t> -</a:t>
                </a:r>
                <a:r>
                  <a:rPr lang="en-US" b="0" i="0" u="none" baseline="0" dirty="0">
                    <a:solidFill>
                      <a:schemeClr val="tx1"/>
                    </a:solidFill>
                    <a:effectLst/>
                    <a:latin typeface="+mn-lt"/>
                  </a:rPr>
                  <a:t> </a:t>
                </a:r>
                <a:r>
                  <a:rPr lang="ru-RU" b="0" i="0" u="none" baseline="0" dirty="0">
                    <a:solidFill>
                      <a:schemeClr val="tx1"/>
                    </a:solidFill>
                    <a:effectLst/>
                    <a:latin typeface="+mn-lt"/>
                  </a:rPr>
                  <a:t>кратчайших путей</a:t>
                </a:r>
                <a:r>
                  <a:rPr lang="en-US" b="0" i="0" u="none" baseline="0" dirty="0">
                    <a:solidFill>
                      <a:schemeClr val="tx1"/>
                    </a:solidFill>
                    <a:effectLst/>
                    <a:latin typeface="+mn-lt"/>
                  </a:rPr>
                  <a:t> </a:t>
                </a:r>
                <a14:m>
                  <m:oMath xmlns:m="http://schemas.openxmlformats.org/officeDocument/2006/math">
                    <m:r>
                      <a:rPr lang="en-US" sz="1200" i="1" smtClean="0">
                        <a:latin typeface="Cambria Math" panose="02040503050406030204" pitchFamily="18" charset="0"/>
                      </a:rPr>
                      <m:t>𝑠</m:t>
                    </m:r>
                    <m:r>
                      <a:rPr lang="en-US" sz="1200" i="1" smtClean="0">
                        <a:latin typeface="Cambria Math" panose="02040503050406030204" pitchFamily="18" charset="0"/>
                      </a:rPr>
                      <m:t> →</m:t>
                    </m:r>
                    <m:r>
                      <a:rPr lang="en-US" sz="1200" b="0" i="1" smtClean="0">
                        <a:latin typeface="Cambria Math" panose="02040503050406030204" pitchFamily="18" charset="0"/>
                      </a:rPr>
                      <m:t>𝑢</m:t>
                    </m:r>
                  </m:oMath>
                </a14:m>
                <a:r>
                  <a:rPr lang="en-US" sz="1200" dirty="0"/>
                  <a:t>.</a:t>
                </a:r>
                <a:endParaRPr lang="ru-RU" sz="1200" dirty="0"/>
              </a:p>
              <a:p>
                <a:pPr algn="l">
                  <a:buFont typeface="+mj-lt"/>
                  <a:buNone/>
                </a:pPr>
                <a:r>
                  <a:rPr lang="ru-RU" sz="1200" dirty="0"/>
                  <a:t> </a:t>
                </a:r>
                <a:r>
                  <a:rPr lang="en-US" b="0" i="0" u="none" baseline="0" dirty="0">
                    <a:solidFill>
                      <a:schemeClr val="tx1"/>
                    </a:solidFill>
                    <a:effectLst/>
                    <a:latin typeface="+mn-lt"/>
                  </a:rPr>
                  <a:t> </a:t>
                </a:r>
                <a:endParaRPr lang="ru-RU" b="0" i="0" u="none" dirty="0">
                  <a:solidFill>
                    <a:schemeClr val="tx1"/>
                  </a:solidFill>
                  <a:effectLst/>
                  <a:latin typeface="+mn-lt"/>
                </a:endParaRPr>
              </a:p>
              <a:p>
                <a:r>
                  <a:rPr lang="ru-RU" b="0" i="0" dirty="0">
                    <a:solidFill>
                      <a:srgbClr val="222222"/>
                    </a:solidFill>
                    <a:effectLst/>
                    <a:latin typeface="Arial" panose="020B0604020202020204" pitchFamily="34" charset="0"/>
                  </a:rPr>
                  <a:t>Алгоритм представляет собой несколько </a:t>
                </a:r>
                <a:r>
                  <a:rPr lang="ru-RU" b="1" i="0" dirty="0">
                    <a:solidFill>
                      <a:srgbClr val="222222"/>
                    </a:solidFill>
                    <a:effectLst/>
                    <a:latin typeface="Arial" panose="020B0604020202020204" pitchFamily="34" charset="0"/>
                  </a:rPr>
                  <a:t>фаз</a:t>
                </a:r>
                <a:r>
                  <a:rPr lang="ru-RU" b="0" i="0" dirty="0">
                    <a:solidFill>
                      <a:srgbClr val="222222"/>
                    </a:solidFill>
                    <a:effectLst/>
                    <a:latin typeface="Arial" panose="020B0604020202020204" pitchFamily="34" charset="0"/>
                  </a:rPr>
                  <a:t>. На каждой фазе сначала строится остаточная сеть, затем по отношению к ней строится слоистая сеть (обходом в ширину), а в ней ищется произвольный блокирующий поток. Найденный блокирующий поток прибавляется к текущему потоку, и на этом очередная итерация заканчивается.</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mn-lt"/>
                    <a:ea typeface="+mn-ea"/>
                    <a:cs typeface="+mn-cs"/>
                  </a:rPr>
                  <a:t>Этот алгоритм схож</a:t>
                </a:r>
                <a:r>
                  <a:rPr lang="ru-RU" sz="1200" dirty="0"/>
                  <a:t> с алгоритмом </a:t>
                </a:r>
                <a:r>
                  <a:rPr lang="ru-RU" sz="1200" dirty="0" err="1"/>
                  <a:t>Эдмондса</a:t>
                </a:r>
                <a:r>
                  <a:rPr lang="ru-RU" sz="1200" dirty="0"/>
                  <a:t>-Карпа, но на каждой итерации поток увеличивается не вдоль одного кратчайшего </a:t>
                </a:r>
                <a14:m>
                  <m:oMath xmlns:m="http://schemas.openxmlformats.org/officeDocument/2006/math">
                    <m:r>
                      <a:rPr lang="en-US" sz="1200" i="1" smtClean="0">
                        <a:latin typeface="Cambria Math" panose="02040503050406030204" pitchFamily="18" charset="0"/>
                      </a:rPr>
                      <m:t>𝑠</m:t>
                    </m:r>
                    <m:r>
                      <a:rPr lang="en-US" sz="1200" i="1" smtClean="0">
                        <a:latin typeface="Cambria Math" panose="02040503050406030204" pitchFamily="18" charset="0"/>
                      </a:rPr>
                      <m:t> →</m:t>
                    </m:r>
                    <m:r>
                      <a:rPr lang="en-US" sz="1200" i="1" smtClean="0">
                        <a:latin typeface="Cambria Math" panose="02040503050406030204" pitchFamily="18" charset="0"/>
                      </a:rPr>
                      <m:t>𝑡</m:t>
                    </m:r>
                  </m:oMath>
                </a14:m>
                <a:r>
                  <a:rPr lang="ru-RU" sz="1200" dirty="0"/>
                  <a:t>, а </a:t>
                </a:r>
                <a:r>
                  <a:rPr lang="ru-RU" sz="1200" b="1" dirty="0"/>
                  <a:t>вдоль целого набора таких путей</a:t>
                </a:r>
                <a:r>
                  <a:rPr lang="ru-RU" sz="1200" dirty="0"/>
                  <a:t>.</a:t>
                </a:r>
              </a:p>
              <a:p>
                <a:endParaRPr lang="ru-RU" b="0" u="none" dirty="0">
                  <a:solidFill>
                    <a:schemeClr val="tx1"/>
                  </a:solidFill>
                  <a:latin typeface="+mn-lt"/>
                </a:endParaRPr>
              </a:p>
            </p:txBody>
          </p:sp>
        </mc:Choice>
        <mc:Fallback xmlns="">
          <p:sp>
            <p:nvSpPr>
              <p:cNvPr id="3" name="Заметки 2"/>
              <p:cNvSpPr>
                <a:spLocks noGrp="1"/>
              </p:cNvSpPr>
              <p:nvPr>
                <p:ph type="body" idx="1"/>
              </p:nvPr>
            </p:nvSpPr>
            <p:spPr/>
            <p:txBody>
              <a:bodyPr/>
              <a:lstStyle/>
              <a:p>
                <a:pPr algn="l"/>
                <a:r>
                  <a:rPr lang="ru-RU" b="0" i="0" u="none" dirty="0">
                    <a:solidFill>
                      <a:schemeClr val="tx1"/>
                    </a:solidFill>
                    <a:effectLst/>
                    <a:latin typeface="+mn-lt"/>
                  </a:rPr>
                  <a:t>Схема алгоритма</a:t>
                </a:r>
                <a:r>
                  <a:rPr lang="en-US" b="0" i="0" u="none" dirty="0">
                    <a:solidFill>
                      <a:schemeClr val="tx1"/>
                    </a:solidFill>
                    <a:effectLst/>
                    <a:latin typeface="+mn-lt"/>
                  </a:rPr>
                  <a:t>:</a:t>
                </a:r>
                <a:endParaRPr lang="ru-RU" b="0" i="0" u="none" dirty="0">
                  <a:solidFill>
                    <a:schemeClr val="tx1"/>
                  </a:solidFill>
                  <a:effectLst/>
                  <a:latin typeface="+mn-lt"/>
                </a:endParaRPr>
              </a:p>
              <a:p>
                <a:pPr algn="l">
                  <a:buFont typeface="+mj-lt"/>
                  <a:buAutoNum type="arabicPeriod"/>
                </a:pPr>
                <a:r>
                  <a:rPr lang="ru-RU" b="0" i="0" u="none" dirty="0">
                    <a:solidFill>
                      <a:schemeClr val="tx1"/>
                    </a:solidFill>
                    <a:effectLst/>
                    <a:latin typeface="+mn-lt"/>
                  </a:rPr>
                  <a:t>Для каждого ребра </a:t>
                </a:r>
                <a:r>
                  <a:rPr lang="en-US" sz="1200" b="0" i="0" u="none">
                    <a:solidFill>
                      <a:schemeClr val="tx1"/>
                    </a:solidFill>
                    <a:latin typeface="Cambria Math" panose="02040503050406030204" pitchFamily="18" charset="0"/>
                  </a:rPr>
                  <a:t>(𝑢,𝑣)</a:t>
                </a:r>
                <a:r>
                  <a:rPr lang="ru-RU" b="0" i="0" u="none" dirty="0">
                    <a:solidFill>
                      <a:schemeClr val="tx1"/>
                    </a:solidFill>
                    <a:effectLst/>
                    <a:latin typeface="+mn-lt"/>
                  </a:rPr>
                  <a:t> данной сети </a:t>
                </a:r>
                <a:r>
                  <a:rPr lang="en-US" sz="1200" b="0" i="0" u="none">
                    <a:solidFill>
                      <a:schemeClr val="tx1"/>
                    </a:solidFill>
                    <a:latin typeface="Cambria Math" panose="02040503050406030204" pitchFamily="18" charset="0"/>
                  </a:rPr>
                  <a:t>𝐺</a:t>
                </a:r>
                <a:r>
                  <a:rPr lang="ru-RU" b="0" i="0" u="none" strike="noStrike" dirty="0">
                    <a:solidFill>
                      <a:schemeClr val="tx1"/>
                    </a:solidFill>
                    <a:effectLst/>
                    <a:latin typeface="+mn-lt"/>
                  </a:rPr>
                  <a:t> </a:t>
                </a:r>
                <a:r>
                  <a:rPr lang="ru-RU" b="0" i="0" u="none" dirty="0">
                    <a:solidFill>
                      <a:schemeClr val="tx1"/>
                    </a:solidFill>
                    <a:effectLst/>
                    <a:latin typeface="+mn-lt"/>
                  </a:rPr>
                  <a:t>зададим </a:t>
                </a:r>
                <a:r>
                  <a:rPr lang="en-US" sz="1200" b="0" i="0" u="none">
                    <a:solidFill>
                      <a:schemeClr val="tx1"/>
                    </a:solidFill>
                    <a:effectLst/>
                    <a:latin typeface="Cambria Math" panose="02040503050406030204" pitchFamily="18" charset="0"/>
                  </a:rPr>
                  <a:t>𝑓(𝑢,𝑣)=0</a:t>
                </a:r>
                <a:r>
                  <a:rPr lang="ru-RU" sz="1200" b="0" u="none" dirty="0">
                    <a:solidFill>
                      <a:schemeClr val="tx1"/>
                    </a:solidFill>
                    <a:latin typeface="+mn-lt"/>
                  </a:rPr>
                  <a:t> </a:t>
                </a:r>
              </a:p>
              <a:p>
                <a:pPr algn="l">
                  <a:buFont typeface="+mj-lt"/>
                  <a:buAutoNum type="arabicPeriod"/>
                </a:pPr>
                <a:r>
                  <a:rPr lang="ru-RU" b="0" i="0" u="none" dirty="0">
                    <a:solidFill>
                      <a:schemeClr val="tx1"/>
                    </a:solidFill>
                    <a:effectLst/>
                    <a:latin typeface="+mn-lt"/>
                  </a:rPr>
                  <a:t>Построим вспомогательную сеть </a:t>
                </a:r>
                <a:r>
                  <a:rPr lang="en-US" b="0" i="0" u="none">
                    <a:solidFill>
                      <a:schemeClr val="tx1"/>
                    </a:solidFill>
                    <a:effectLst/>
                    <a:latin typeface="Cambria Math" panose="02040503050406030204" pitchFamily="18" charset="0"/>
                  </a:rPr>
                  <a:t>𝐺</a:t>
                </a:r>
                <a:r>
                  <a:rPr lang="ru-RU" b="0" i="0" u="none">
                    <a:solidFill>
                      <a:schemeClr val="tx1"/>
                    </a:solidFill>
                    <a:effectLst/>
                    <a:latin typeface="Cambria Math" panose="02040503050406030204" pitchFamily="18" charset="0"/>
                  </a:rPr>
                  <a:t>_</a:t>
                </a:r>
                <a:r>
                  <a:rPr lang="en-US" b="0" i="0" u="none">
                    <a:solidFill>
                      <a:schemeClr val="tx1"/>
                    </a:solidFill>
                    <a:effectLst/>
                    <a:latin typeface="Cambria Math" panose="02040503050406030204" pitchFamily="18" charset="0"/>
                  </a:rPr>
                  <a:t>𝐿</a:t>
                </a:r>
                <a:r>
                  <a:rPr lang="ru-RU" b="0" i="0" u="none" dirty="0">
                    <a:solidFill>
                      <a:schemeClr val="tx1"/>
                    </a:solidFill>
                    <a:effectLst/>
                    <a:latin typeface="+mn-lt"/>
                  </a:rPr>
                  <a:t> из </a:t>
                </a:r>
                <a:r>
                  <a:rPr lang="ru-RU" b="0" i="0" u="none" strike="noStrike" dirty="0">
                    <a:solidFill>
                      <a:schemeClr val="tx1"/>
                    </a:solidFill>
                    <a:effectLst/>
                    <a:latin typeface="+mn-lt"/>
                  </a:rPr>
                  <a:t>дополняющей</a:t>
                </a:r>
                <a:r>
                  <a:rPr lang="ru-RU" b="0" i="0" u="none" strike="noStrike" baseline="0" dirty="0">
                    <a:solidFill>
                      <a:schemeClr val="tx1"/>
                    </a:solidFill>
                    <a:effectLst/>
                    <a:latin typeface="+mn-lt"/>
                  </a:rPr>
                  <a:t> сети</a:t>
                </a:r>
                <a:r>
                  <a:rPr lang="ru-RU" b="0" i="0" u="none">
                    <a:solidFill>
                      <a:schemeClr val="tx1"/>
                    </a:solidFill>
                    <a:effectLst/>
                    <a:latin typeface="Cambria Math" panose="02040503050406030204" pitchFamily="18" charset="0"/>
                  </a:rPr>
                  <a:t>〖</a:t>
                </a:r>
                <a:r>
                  <a:rPr lang="en-US" b="0" i="0" u="none">
                    <a:solidFill>
                      <a:schemeClr val="tx1"/>
                    </a:solidFill>
                    <a:effectLst/>
                    <a:latin typeface="Cambria Math" panose="02040503050406030204" pitchFamily="18" charset="0"/>
                  </a:rPr>
                  <a:t> 𝐺</a:t>
                </a:r>
                <a:r>
                  <a:rPr lang="ru-RU" b="0" i="0" u="none">
                    <a:solidFill>
                      <a:schemeClr val="tx1"/>
                    </a:solidFill>
                    <a:effectLst/>
                    <a:latin typeface="Cambria Math" panose="02040503050406030204" pitchFamily="18" charset="0"/>
                  </a:rPr>
                  <a:t>〗_</a:t>
                </a:r>
                <a:r>
                  <a:rPr lang="en-US" b="0" i="0" u="none">
                    <a:solidFill>
                      <a:schemeClr val="tx1"/>
                    </a:solidFill>
                    <a:effectLst/>
                    <a:latin typeface="Cambria Math" panose="02040503050406030204" pitchFamily="18" charset="0"/>
                  </a:rPr>
                  <a:t>𝑓</a:t>
                </a:r>
                <a:r>
                  <a:rPr lang="ru-RU" b="0" i="0" u="none" dirty="0">
                    <a:solidFill>
                      <a:schemeClr val="tx1"/>
                    </a:solidFill>
                    <a:effectLst/>
                    <a:latin typeface="+mn-lt"/>
                  </a:rPr>
                  <a:t> данного графа  </a:t>
                </a:r>
                <a:r>
                  <a:rPr lang="en-US" sz="1200" b="0" i="0" u="none">
                    <a:solidFill>
                      <a:schemeClr val="tx1"/>
                    </a:solidFill>
                    <a:latin typeface="Cambria Math" panose="02040503050406030204" pitchFamily="18" charset="0"/>
                  </a:rPr>
                  <a:t>𝐺</a:t>
                </a:r>
                <a:r>
                  <a:rPr lang="ru-RU" b="0" i="0" u="none" dirty="0">
                    <a:solidFill>
                      <a:schemeClr val="tx1"/>
                    </a:solidFill>
                    <a:effectLst/>
                    <a:latin typeface="+mn-lt"/>
                  </a:rPr>
                  <a:t>. Если </a:t>
                </a:r>
                <a:r>
                  <a:rPr lang="en-US" sz="1200" b="0" i="0">
                    <a:latin typeface="Cambria Math" panose="02040503050406030204" pitchFamily="18" charset="0"/>
                  </a:rPr>
                  <a:t>𝑑[𝑡]=</a:t>
                </a:r>
                <a:r>
                  <a:rPr lang="ru-RU" sz="1200" b="0" i="0" u="none" strike="noStrike" dirty="0">
                    <a:solidFill>
                      <a:schemeClr val="tx1"/>
                    </a:solidFill>
                    <a:effectLst/>
                    <a:latin typeface="Cambria Math" panose="02040503050406030204" pitchFamily="18" charset="0"/>
                  </a:rPr>
                  <a:t>"</a:t>
                </a:r>
                <a:r>
                  <a:rPr lang="ru-RU" b="0" i="0" u="none" strike="noStrike" dirty="0">
                    <a:solidFill>
                      <a:schemeClr val="tx1"/>
                    </a:solidFill>
                    <a:effectLst/>
                    <a:latin typeface="Cambria Math" panose="02040503050406030204" pitchFamily="18" charset="0"/>
                  </a:rPr>
                  <a:t>∞</a:t>
                </a:r>
                <a:r>
                  <a:rPr lang="ru-RU" b="0" i="0" u="none" strike="noStrike" dirty="0">
                    <a:solidFill>
                      <a:schemeClr val="tx1"/>
                    </a:solidFill>
                    <a:effectLst/>
                    <a:latin typeface="+mn-lt"/>
                  </a:rPr>
                  <a:t>"</a:t>
                </a:r>
                <a:r>
                  <a:rPr lang="ru-RU" b="0" i="0" u="none" dirty="0">
                    <a:solidFill>
                      <a:schemeClr val="tx1"/>
                    </a:solidFill>
                    <a:effectLst/>
                    <a:latin typeface="+mn-lt"/>
                  </a:rPr>
                  <a:t>, остановиться и вывести </a:t>
                </a:r>
                <a:r>
                  <a:rPr lang="ru-RU" b="0" i="0" u="none" strike="noStrike" dirty="0">
                    <a:solidFill>
                      <a:schemeClr val="tx1"/>
                    </a:solidFill>
                    <a:effectLst/>
                    <a:latin typeface="+mn-lt"/>
                  </a:rPr>
                  <a:t>f</a:t>
                </a:r>
                <a:r>
                  <a:rPr lang="ru-RU" b="0" i="0" u="none" dirty="0">
                    <a:solidFill>
                      <a:schemeClr val="tx1"/>
                    </a:solidFill>
                    <a:effectLst/>
                    <a:latin typeface="+mn-lt"/>
                  </a:rPr>
                  <a:t>.</a:t>
                </a:r>
              </a:p>
              <a:p>
                <a:pPr algn="l">
                  <a:buFont typeface="+mj-lt"/>
                  <a:buAutoNum type="arabicPeriod"/>
                </a:pPr>
                <a:r>
                  <a:rPr lang="ru-RU" b="0" i="0" u="none" strike="noStrike" dirty="0">
                    <a:solidFill>
                      <a:schemeClr val="tx1"/>
                    </a:solidFill>
                    <a:effectLst/>
                    <a:latin typeface="+mn-lt"/>
                  </a:rPr>
                  <a:t>Найдем блокирующий поток </a:t>
                </a:r>
                <a:r>
                  <a:rPr lang="en-US" b="0" i="0" u="none" strike="noStrike" dirty="0">
                    <a:solidFill>
                      <a:schemeClr val="tx1"/>
                    </a:solidFill>
                    <a:effectLst/>
                    <a:latin typeface="+mn-lt"/>
                  </a:rPr>
                  <a:t>f’ </a:t>
                </a:r>
                <a:r>
                  <a:rPr lang="ru-RU" b="0" i="0" u="none" dirty="0">
                    <a:solidFill>
                      <a:schemeClr val="tx1"/>
                    </a:solidFill>
                    <a:effectLst/>
                    <a:latin typeface="+mn-lt"/>
                  </a:rPr>
                  <a:t>в </a:t>
                </a:r>
                <a:r>
                  <a:rPr lang="en-US" b="0" i="0" u="none">
                    <a:solidFill>
                      <a:schemeClr val="tx1"/>
                    </a:solidFill>
                    <a:effectLst/>
                    <a:latin typeface="Cambria Math" panose="02040503050406030204" pitchFamily="18" charset="0"/>
                  </a:rPr>
                  <a:t>𝐺</a:t>
                </a:r>
                <a:r>
                  <a:rPr lang="ru-RU" b="0" i="0" u="none">
                    <a:solidFill>
                      <a:schemeClr val="tx1"/>
                    </a:solidFill>
                    <a:effectLst/>
                    <a:latin typeface="Cambria Math" panose="02040503050406030204" pitchFamily="18" charset="0"/>
                  </a:rPr>
                  <a:t>_</a:t>
                </a:r>
                <a:r>
                  <a:rPr lang="en-US" b="0" i="0" u="none">
                    <a:solidFill>
                      <a:schemeClr val="tx1"/>
                    </a:solidFill>
                    <a:effectLst/>
                    <a:latin typeface="Cambria Math" panose="02040503050406030204" pitchFamily="18" charset="0"/>
                  </a:rPr>
                  <a:t>𝐿</a:t>
                </a:r>
                <a:r>
                  <a:rPr lang="ru-RU" b="0" i="0" u="none" dirty="0">
                    <a:solidFill>
                      <a:schemeClr val="tx1"/>
                    </a:solidFill>
                    <a:effectLst/>
                    <a:latin typeface="+mn-lt"/>
                  </a:rPr>
                  <a:t>.</a:t>
                </a:r>
              </a:p>
              <a:p>
                <a:pPr algn="l">
                  <a:buFont typeface="+mj-lt"/>
                  <a:buAutoNum type="arabicPeriod"/>
                </a:pPr>
                <a:r>
                  <a:rPr lang="ru-RU" b="0" i="0" u="none" dirty="0">
                    <a:solidFill>
                      <a:schemeClr val="tx1"/>
                    </a:solidFill>
                    <a:effectLst/>
                    <a:latin typeface="+mn-lt"/>
                  </a:rPr>
                  <a:t>Дополним поток </a:t>
                </a:r>
                <a:r>
                  <a:rPr lang="ru-RU" b="0" i="0" u="none" strike="noStrike" dirty="0">
                    <a:solidFill>
                      <a:schemeClr val="tx1"/>
                    </a:solidFill>
                    <a:effectLst/>
                    <a:latin typeface="+mn-lt"/>
                  </a:rPr>
                  <a:t>f </a:t>
                </a:r>
                <a:r>
                  <a:rPr lang="ru-RU" b="0" i="0" u="none" dirty="0">
                    <a:solidFill>
                      <a:schemeClr val="tx1"/>
                    </a:solidFill>
                    <a:effectLst/>
                    <a:latin typeface="+mn-lt"/>
                  </a:rPr>
                  <a:t>найденным потоком </a:t>
                </a:r>
                <a:r>
                  <a:rPr lang="ru-RU" b="0" i="0" u="none" strike="noStrike" dirty="0">
                    <a:solidFill>
                      <a:schemeClr val="tx1"/>
                    </a:solidFill>
                    <a:effectLst/>
                    <a:latin typeface="+mn-lt"/>
                  </a:rPr>
                  <a:t>f</a:t>
                </a:r>
                <a:r>
                  <a:rPr lang="en-US" b="0" i="0" u="none" strike="noStrike" dirty="0">
                    <a:solidFill>
                      <a:schemeClr val="tx1"/>
                    </a:solidFill>
                    <a:effectLst/>
                    <a:latin typeface="+mn-lt"/>
                  </a:rPr>
                  <a:t>’</a:t>
                </a:r>
                <a:r>
                  <a:rPr lang="ru-RU" b="0" i="0" u="none" dirty="0">
                    <a:solidFill>
                      <a:schemeClr val="tx1"/>
                    </a:solidFill>
                    <a:effectLst/>
                    <a:latin typeface="+mn-lt"/>
                  </a:rPr>
                  <a:t> и перейдём к шагу 2.</a:t>
                </a:r>
                <a:endParaRPr lang="en-US" b="0" i="0" u="none" dirty="0">
                  <a:solidFill>
                    <a:schemeClr val="tx1"/>
                  </a:solidFill>
                  <a:effectLst/>
                  <a:latin typeface="+mn-lt"/>
                </a:endParaRPr>
              </a:p>
              <a:p>
                <a:pPr algn="l">
                  <a:buFont typeface="+mj-lt"/>
                  <a:buAutoNum type="arabicPeriod"/>
                </a:pPr>
                <a:endParaRPr lang="en-US" b="0" i="0" u="none" dirty="0">
                  <a:solidFill>
                    <a:schemeClr val="tx1"/>
                  </a:solidFill>
                  <a:effectLst/>
                  <a:latin typeface="+mn-lt"/>
                </a:endParaRPr>
              </a:p>
              <a:p>
                <a:pPr algn="l">
                  <a:buFont typeface="+mj-lt"/>
                  <a:buNone/>
                </a:pPr>
                <a:r>
                  <a:rPr lang="ru-RU" b="0" i="0" dirty="0">
                    <a:solidFill>
                      <a:srgbClr val="222222"/>
                    </a:solidFill>
                    <a:effectLst/>
                    <a:latin typeface="Arial" panose="020B0604020202020204" pitchFamily="34" charset="0"/>
                  </a:rPr>
                  <a:t>В данной реализации не строится вспомогательная сеть</a:t>
                </a:r>
                <a:r>
                  <a:rPr lang="en-US" b="0" i="0" dirty="0">
                    <a:solidFill>
                      <a:srgbClr val="222222"/>
                    </a:solidFill>
                    <a:effectLst/>
                    <a:latin typeface="Arial" panose="020B0604020202020204" pitchFamily="34" charset="0"/>
                  </a:rPr>
                  <a:t> </a:t>
                </a:r>
                <a:r>
                  <a:rPr lang="en-US" b="0" i="0" u="none">
                    <a:solidFill>
                      <a:schemeClr val="tx1"/>
                    </a:solidFill>
                    <a:effectLst/>
                    <a:latin typeface="Cambria Math" panose="02040503050406030204" pitchFamily="18" charset="0"/>
                  </a:rPr>
                  <a:t>𝐺</a:t>
                </a:r>
                <a:r>
                  <a:rPr lang="ru-RU" b="0" i="0" u="none">
                    <a:solidFill>
                      <a:schemeClr val="tx1"/>
                    </a:solidFill>
                    <a:effectLst/>
                    <a:latin typeface="Cambria Math" panose="02040503050406030204" pitchFamily="18" charset="0"/>
                  </a:rPr>
                  <a:t>_</a:t>
                </a:r>
                <a:r>
                  <a:rPr lang="en-US" b="0" i="0" u="none">
                    <a:solidFill>
                      <a:schemeClr val="tx1"/>
                    </a:solidFill>
                    <a:effectLst/>
                    <a:latin typeface="Cambria Math" panose="02040503050406030204" pitchFamily="18" charset="0"/>
                  </a:rPr>
                  <a:t>𝐿</a:t>
                </a:r>
                <a:r>
                  <a:rPr lang="en-US" b="0" i="0" u="none" dirty="0">
                    <a:solidFill>
                      <a:schemeClr val="tx1"/>
                    </a:solidFill>
                    <a:effectLst/>
                    <a:latin typeface="+mn-lt"/>
                  </a:rPr>
                  <a:t>, </a:t>
                </a:r>
                <a:r>
                  <a:rPr lang="ru-RU" sz="1200" b="0" i="0" kern="1200" dirty="0">
                    <a:solidFill>
                      <a:schemeClr val="tx1"/>
                    </a:solidFill>
                    <a:effectLst/>
                    <a:latin typeface="+mn-lt"/>
                    <a:ea typeface="+mn-ea"/>
                    <a:cs typeface="+mn-cs"/>
                  </a:rPr>
                  <a:t>а вычисляются значения</a:t>
                </a:r>
                <a:r>
                  <a:rPr lang="en-US" sz="1200" b="0" i="0" kern="1200" dirty="0">
                    <a:solidFill>
                      <a:schemeClr val="tx1"/>
                    </a:solidFill>
                    <a:effectLst/>
                    <a:latin typeface="+mn-lt"/>
                    <a:ea typeface="+mn-ea"/>
                    <a:cs typeface="+mn-cs"/>
                  </a:rPr>
                  <a:t> </a:t>
                </a:r>
                <a:r>
                  <a:rPr lang="en-US" sz="1200" b="0" i="0">
                    <a:latin typeface="Cambria Math" panose="02040503050406030204" pitchFamily="18" charset="0"/>
                  </a:rPr>
                  <a:t>𝑑[𝑢]</a:t>
                </a:r>
                <a:r>
                  <a:rPr lang="en-US" b="0" i="0" u="none" dirty="0">
                    <a:solidFill>
                      <a:schemeClr val="tx1"/>
                    </a:solidFill>
                    <a:effectLst/>
                    <a:latin typeface="+mn-lt"/>
                  </a:rPr>
                  <a:t> -</a:t>
                </a:r>
                <a:r>
                  <a:rPr lang="en-US" b="0" i="0" u="none" baseline="0" dirty="0">
                    <a:solidFill>
                      <a:schemeClr val="tx1"/>
                    </a:solidFill>
                    <a:effectLst/>
                    <a:latin typeface="+mn-lt"/>
                  </a:rPr>
                  <a:t> </a:t>
                </a:r>
                <a:r>
                  <a:rPr lang="ru-RU" b="0" i="0" u="none" baseline="0" dirty="0">
                    <a:solidFill>
                      <a:schemeClr val="tx1"/>
                    </a:solidFill>
                    <a:effectLst/>
                    <a:latin typeface="+mn-lt"/>
                  </a:rPr>
                  <a:t>кратчайших путей</a:t>
                </a:r>
                <a:r>
                  <a:rPr lang="en-US" b="0" i="0" u="none" baseline="0" dirty="0">
                    <a:solidFill>
                      <a:schemeClr val="tx1"/>
                    </a:solidFill>
                    <a:effectLst/>
                    <a:latin typeface="+mn-lt"/>
                  </a:rPr>
                  <a:t> </a:t>
                </a:r>
                <a:r>
                  <a:rPr lang="en-US" sz="1200" i="0">
                    <a:latin typeface="Cambria Math" panose="02040503050406030204" pitchFamily="18" charset="0"/>
                  </a:rPr>
                  <a:t>𝑠 →</a:t>
                </a:r>
                <a:r>
                  <a:rPr lang="en-US" sz="1200" b="0" i="0">
                    <a:latin typeface="Cambria Math" panose="02040503050406030204" pitchFamily="18" charset="0"/>
                  </a:rPr>
                  <a:t>𝑢</a:t>
                </a:r>
                <a:r>
                  <a:rPr lang="en-US" sz="1200" dirty="0"/>
                  <a:t>.</a:t>
                </a:r>
                <a:endParaRPr lang="ru-RU" sz="1200" dirty="0"/>
              </a:p>
              <a:p>
                <a:pPr algn="l">
                  <a:buFont typeface="+mj-lt"/>
                  <a:buNone/>
                </a:pPr>
                <a:r>
                  <a:rPr lang="ru-RU" sz="1200" dirty="0"/>
                  <a:t> </a:t>
                </a:r>
                <a:r>
                  <a:rPr lang="en-US" b="0" i="0" u="none" baseline="0" dirty="0">
                    <a:solidFill>
                      <a:schemeClr val="tx1"/>
                    </a:solidFill>
                    <a:effectLst/>
                    <a:latin typeface="+mn-lt"/>
                  </a:rPr>
                  <a:t> </a:t>
                </a:r>
                <a:endParaRPr lang="ru-RU" b="0" i="0" u="none" dirty="0">
                  <a:solidFill>
                    <a:schemeClr val="tx1"/>
                  </a:solidFill>
                  <a:effectLst/>
                  <a:latin typeface="+mn-lt"/>
                </a:endParaRPr>
              </a:p>
              <a:p>
                <a:r>
                  <a:rPr lang="ru-RU" b="0" i="0" dirty="0">
                    <a:solidFill>
                      <a:srgbClr val="222222"/>
                    </a:solidFill>
                    <a:effectLst/>
                    <a:latin typeface="Arial" panose="020B0604020202020204" pitchFamily="34" charset="0"/>
                  </a:rPr>
                  <a:t>Алгоритм представляет собой несколько </a:t>
                </a:r>
                <a:r>
                  <a:rPr lang="ru-RU" b="1" i="0" dirty="0">
                    <a:solidFill>
                      <a:srgbClr val="222222"/>
                    </a:solidFill>
                    <a:effectLst/>
                    <a:latin typeface="Arial" panose="020B0604020202020204" pitchFamily="34" charset="0"/>
                  </a:rPr>
                  <a:t>фаз</a:t>
                </a:r>
                <a:r>
                  <a:rPr lang="ru-RU" b="0" i="0" dirty="0">
                    <a:solidFill>
                      <a:srgbClr val="222222"/>
                    </a:solidFill>
                    <a:effectLst/>
                    <a:latin typeface="Arial" panose="020B0604020202020204" pitchFamily="34" charset="0"/>
                  </a:rPr>
                  <a:t>. На каждой фазе сначала строится остаточная сеть, затем по отношению к ней строится слоистая сеть (обходом в ширину), а в ней ищется произвольный блокирующий поток. Найденный блокирующий поток прибавляется к текущему потоку, и на этом очередная итерация заканчивается.</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mn-lt"/>
                    <a:ea typeface="+mn-ea"/>
                    <a:cs typeface="+mn-cs"/>
                  </a:rPr>
                  <a:t>Этот алгоритм схож</a:t>
                </a:r>
                <a:r>
                  <a:rPr lang="ru-RU" sz="1200" dirty="0"/>
                  <a:t> с алгоритмом </a:t>
                </a:r>
                <a:r>
                  <a:rPr lang="ru-RU" sz="1200" dirty="0" err="1"/>
                  <a:t>Эдмондса</a:t>
                </a:r>
                <a:r>
                  <a:rPr lang="ru-RU" sz="1200" dirty="0"/>
                  <a:t>-Карпа, но на каждой итерации поток увеличивается не вдоль одного кратчайшего </a:t>
                </a:r>
                <a:r>
                  <a:rPr lang="en-US" sz="1200" i="0">
                    <a:latin typeface="Cambria Math" panose="02040503050406030204" pitchFamily="18" charset="0"/>
                  </a:rPr>
                  <a:t>𝑠 →𝑡</a:t>
                </a:r>
                <a:r>
                  <a:rPr lang="ru-RU" sz="1200" dirty="0"/>
                  <a:t>, а </a:t>
                </a:r>
                <a:r>
                  <a:rPr lang="ru-RU" sz="1200" b="1" dirty="0"/>
                  <a:t>вдоль целого набора таких путей</a:t>
                </a:r>
                <a:r>
                  <a:rPr lang="ru-RU" sz="1200" dirty="0"/>
                  <a:t>.</a:t>
                </a:r>
              </a:p>
              <a:p>
                <a:endParaRPr lang="ru-RU" b="0" u="none" dirty="0">
                  <a:solidFill>
                    <a:schemeClr val="tx1"/>
                  </a:solidFill>
                  <a:latin typeface="+mn-lt"/>
                </a:endParaRPr>
              </a:p>
            </p:txBody>
          </p:sp>
        </mc:Fallback>
      </mc:AlternateContent>
      <p:sp>
        <p:nvSpPr>
          <p:cNvPr id="4" name="Номер слайда 3"/>
          <p:cNvSpPr>
            <a:spLocks noGrp="1"/>
          </p:cNvSpPr>
          <p:nvPr>
            <p:ph type="sldNum" sz="quarter" idx="5"/>
          </p:nvPr>
        </p:nvSpPr>
        <p:spPr/>
        <p:txBody>
          <a:bodyPr/>
          <a:lstStyle/>
          <a:p>
            <a:fld id="{A1246E4F-E65A-41D6-8CB8-7A0A7C6B5581}" type="slidenum">
              <a:rPr lang="ru-RU" smtClean="0"/>
              <a:t>15</a:t>
            </a:fld>
            <a:endParaRPr lang="ru-RU"/>
          </a:p>
        </p:txBody>
      </p:sp>
    </p:spTree>
    <p:extLst>
      <p:ext uri="{BB962C8B-B14F-4D97-AF65-F5344CB8AC3E}">
        <p14:creationId xmlns:p14="http://schemas.microsoft.com/office/powerpoint/2010/main" val="67375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222222"/>
                </a:solidFill>
                <a:effectLst/>
                <a:latin typeface="Arial" panose="020B0604020202020204" pitchFamily="34" charset="0"/>
              </a:rPr>
              <a:t>Общая схема алгоритма такова. На каждом шаге будем рассматривать некоторый </a:t>
            </a:r>
            <a:r>
              <a:rPr lang="ru-RU" b="0" i="0" dirty="0" err="1">
                <a:solidFill>
                  <a:srgbClr val="222222"/>
                </a:solidFill>
                <a:effectLst/>
                <a:latin typeface="Arial" panose="020B0604020202020204" pitchFamily="34" charset="0"/>
              </a:rPr>
              <a:t>предпоток</a:t>
            </a:r>
            <a:r>
              <a:rPr lang="ru-RU" b="0" i="0" dirty="0">
                <a:solidFill>
                  <a:srgbClr val="222222"/>
                </a:solidFill>
                <a:effectLst/>
                <a:latin typeface="Arial" panose="020B0604020202020204" pitchFamily="34" charset="0"/>
              </a:rPr>
              <a:t> - т.е. функцию, которая по свойствам напоминает поток, но не обязательно удовлетворяет закону сохранения потока. На каждом шаге будем пытаться применить какую-либо из двух операций: проталкивание потока или поднятие вершины. Если на каком-то шаге станет невозможно применить какую-либо из двух операций, то мы нашли требуемый поток.</a:t>
            </a:r>
          </a:p>
          <a:p>
            <a:pPr algn="l"/>
            <a:r>
              <a:rPr lang="ru-RU" b="0" i="0" dirty="0">
                <a:solidFill>
                  <a:srgbClr val="222222"/>
                </a:solidFill>
                <a:effectLst/>
                <a:latin typeface="Arial" panose="020B0604020202020204" pitchFamily="34" charset="0"/>
              </a:rPr>
              <a:t>Для каждой вершины определена её высота </a:t>
            </a:r>
            <a:r>
              <a:rPr lang="ru-RU" b="0" i="0" dirty="0" err="1">
                <a:solidFill>
                  <a:srgbClr val="222222"/>
                </a:solidFill>
                <a:effectLst/>
                <a:latin typeface="Arial" panose="020B0604020202020204" pitchFamily="34" charset="0"/>
              </a:rPr>
              <a:t>H</a:t>
            </a:r>
            <a:r>
              <a:rPr lang="ru-RU" b="0" i="0" baseline="-25000" dirty="0" err="1">
                <a:solidFill>
                  <a:srgbClr val="222222"/>
                </a:solidFill>
                <a:effectLst/>
                <a:latin typeface="Arial" panose="020B0604020202020204" pitchFamily="34" charset="0"/>
              </a:rPr>
              <a:t>u</a:t>
            </a:r>
            <a:r>
              <a:rPr lang="ru-RU" b="0" i="0" dirty="0">
                <a:solidFill>
                  <a:srgbClr val="222222"/>
                </a:solidFill>
                <a:effectLst/>
                <a:latin typeface="Arial" panose="020B0604020202020204" pitchFamily="34" charset="0"/>
              </a:rPr>
              <a:t>, причём H</a:t>
            </a:r>
            <a:r>
              <a:rPr lang="ru-RU" b="0" i="0" baseline="-25000" dirty="0">
                <a:solidFill>
                  <a:srgbClr val="222222"/>
                </a:solidFill>
                <a:effectLst/>
                <a:latin typeface="Arial" panose="020B0604020202020204" pitchFamily="34" charset="0"/>
              </a:rPr>
              <a:t>S</a:t>
            </a:r>
            <a:r>
              <a:rPr lang="ru-RU" b="0" i="0" dirty="0">
                <a:solidFill>
                  <a:srgbClr val="222222"/>
                </a:solidFill>
                <a:effectLst/>
                <a:latin typeface="Arial" panose="020B0604020202020204" pitchFamily="34" charset="0"/>
              </a:rPr>
              <a:t> = N, H</a:t>
            </a:r>
            <a:r>
              <a:rPr lang="ru-RU" b="0" i="0" baseline="-25000" dirty="0">
                <a:solidFill>
                  <a:srgbClr val="222222"/>
                </a:solidFill>
                <a:effectLst/>
                <a:latin typeface="Arial" panose="020B0604020202020204" pitchFamily="34" charset="0"/>
              </a:rPr>
              <a:t>T</a:t>
            </a:r>
            <a:r>
              <a:rPr lang="ru-RU" b="0" i="0" dirty="0">
                <a:solidFill>
                  <a:srgbClr val="222222"/>
                </a:solidFill>
                <a:effectLst/>
                <a:latin typeface="Arial" panose="020B0604020202020204" pitchFamily="34" charset="0"/>
              </a:rPr>
              <a:t> = 0, и для любого остаточного ребра (u, v) имеем </a:t>
            </a:r>
            <a:r>
              <a:rPr lang="ru-RU" b="0" i="0" dirty="0" err="1">
                <a:solidFill>
                  <a:srgbClr val="222222"/>
                </a:solidFill>
                <a:effectLst/>
                <a:latin typeface="Arial" panose="020B0604020202020204" pitchFamily="34" charset="0"/>
              </a:rPr>
              <a:t>H</a:t>
            </a:r>
            <a:r>
              <a:rPr lang="ru-RU" b="0" i="0" baseline="-25000" dirty="0" err="1">
                <a:solidFill>
                  <a:srgbClr val="222222"/>
                </a:solidFill>
                <a:effectLst/>
                <a:latin typeface="Arial" panose="020B0604020202020204" pitchFamily="34" charset="0"/>
              </a:rPr>
              <a:t>u</a:t>
            </a:r>
            <a:r>
              <a:rPr lang="ru-RU" b="0" i="0" dirty="0">
                <a:solidFill>
                  <a:srgbClr val="222222"/>
                </a:solidFill>
                <a:effectLst/>
                <a:latin typeface="Arial" panose="020B0604020202020204" pitchFamily="34" charset="0"/>
              </a:rPr>
              <a:t> &lt;= </a:t>
            </a:r>
            <a:r>
              <a:rPr lang="ru-RU" b="0" i="0" dirty="0" err="1">
                <a:solidFill>
                  <a:srgbClr val="222222"/>
                </a:solidFill>
                <a:effectLst/>
                <a:latin typeface="Arial" panose="020B0604020202020204" pitchFamily="34" charset="0"/>
              </a:rPr>
              <a:t>H</a:t>
            </a:r>
            <a:r>
              <a:rPr lang="ru-RU" b="0" i="0" baseline="-25000" dirty="0" err="1">
                <a:solidFill>
                  <a:srgbClr val="222222"/>
                </a:solidFill>
                <a:effectLst/>
                <a:latin typeface="Arial" panose="020B0604020202020204" pitchFamily="34" charset="0"/>
              </a:rPr>
              <a:t>v</a:t>
            </a:r>
            <a:r>
              <a:rPr lang="ru-RU" b="0" i="0" dirty="0">
                <a:solidFill>
                  <a:srgbClr val="222222"/>
                </a:solidFill>
                <a:effectLst/>
                <a:latin typeface="Arial" panose="020B0604020202020204" pitchFamily="34" charset="0"/>
              </a:rPr>
              <a:t> + 1.</a:t>
            </a:r>
          </a:p>
          <a:p>
            <a:pPr algn="l"/>
            <a:r>
              <a:rPr lang="ru-RU" b="0" i="0" dirty="0">
                <a:solidFill>
                  <a:srgbClr val="222222"/>
                </a:solidFill>
                <a:effectLst/>
                <a:latin typeface="Arial" panose="020B0604020202020204" pitchFamily="34" charset="0"/>
              </a:rPr>
              <a:t>Для каждой вершины (кроме S) можно определить её избыток: </a:t>
            </a:r>
            <a:r>
              <a:rPr lang="ru-RU" b="0" i="0" dirty="0" err="1">
                <a:solidFill>
                  <a:srgbClr val="222222"/>
                </a:solidFill>
                <a:effectLst/>
                <a:latin typeface="Arial" panose="020B0604020202020204" pitchFamily="34" charset="0"/>
              </a:rPr>
              <a:t>E</a:t>
            </a:r>
            <a:r>
              <a:rPr lang="ru-RU" b="0" i="0" baseline="-25000" dirty="0" err="1">
                <a:solidFill>
                  <a:srgbClr val="222222"/>
                </a:solidFill>
                <a:effectLst/>
                <a:latin typeface="Arial" panose="020B0604020202020204" pitchFamily="34" charset="0"/>
              </a:rPr>
              <a:t>u</a:t>
            </a:r>
            <a:r>
              <a:rPr lang="ru-RU" b="0" i="0" dirty="0">
                <a:solidFill>
                  <a:srgbClr val="222222"/>
                </a:solidFill>
                <a:effectLst/>
                <a:latin typeface="Arial" panose="020B0604020202020204" pitchFamily="34" charset="0"/>
              </a:rPr>
              <a:t> = F</a:t>
            </a:r>
            <a:r>
              <a:rPr lang="ru-RU" b="0" i="0" baseline="-25000" dirty="0">
                <a:solidFill>
                  <a:srgbClr val="222222"/>
                </a:solidFill>
                <a:effectLst/>
                <a:latin typeface="Arial" panose="020B0604020202020204" pitchFamily="34" charset="0"/>
              </a:rPr>
              <a:t>V, u</a:t>
            </a:r>
            <a:r>
              <a:rPr lang="ru-RU" b="0" i="0" dirty="0">
                <a:solidFill>
                  <a:srgbClr val="222222"/>
                </a:solidFill>
                <a:effectLst/>
                <a:latin typeface="Arial" panose="020B0604020202020204" pitchFamily="34" charset="0"/>
              </a:rPr>
              <a:t>. Вершина с положительным избытком называется переполненной.</a:t>
            </a:r>
          </a:p>
          <a:p>
            <a:pPr algn="l"/>
            <a:r>
              <a:rPr lang="ru-RU" b="0" i="0" dirty="0">
                <a:solidFill>
                  <a:srgbClr val="222222"/>
                </a:solidFill>
                <a:effectLst/>
                <a:latin typeface="Arial" panose="020B0604020202020204" pitchFamily="34" charset="0"/>
              </a:rPr>
              <a:t>Операция проталкивания </a:t>
            </a:r>
            <a:r>
              <a:rPr lang="ru-RU" b="0" i="0" dirty="0" err="1">
                <a:solidFill>
                  <a:srgbClr val="222222"/>
                </a:solidFill>
                <a:effectLst/>
                <a:latin typeface="Arial" panose="020B0604020202020204" pitchFamily="34" charset="0"/>
              </a:rPr>
              <a:t>Push</a:t>
            </a:r>
            <a:r>
              <a:rPr lang="ru-RU" b="0" i="0" dirty="0">
                <a:solidFill>
                  <a:srgbClr val="222222"/>
                </a:solidFill>
                <a:effectLst/>
                <a:latin typeface="Arial" panose="020B0604020202020204" pitchFamily="34" charset="0"/>
              </a:rPr>
              <a:t> (u, v) применима, если вершина u переполнена, остаточная пропускная способность </a:t>
            </a:r>
            <a:r>
              <a:rPr lang="ru-RU" b="0" i="0" dirty="0" err="1">
                <a:solidFill>
                  <a:srgbClr val="222222"/>
                </a:solidFill>
                <a:effectLst/>
                <a:latin typeface="Arial" panose="020B0604020202020204" pitchFamily="34" charset="0"/>
              </a:rPr>
              <a:t>Cf</a:t>
            </a:r>
            <a:r>
              <a:rPr lang="ru-RU" b="0" i="0" baseline="-25000" dirty="0" err="1">
                <a:solidFill>
                  <a:srgbClr val="222222"/>
                </a:solidFill>
                <a:effectLst/>
                <a:latin typeface="Arial" panose="020B0604020202020204" pitchFamily="34" charset="0"/>
              </a:rPr>
              <a:t>u</a:t>
            </a:r>
            <a:r>
              <a:rPr lang="ru-RU" b="0" i="0" baseline="-25000" dirty="0">
                <a:solidFill>
                  <a:srgbClr val="222222"/>
                </a:solidFill>
                <a:effectLst/>
                <a:latin typeface="Arial" panose="020B0604020202020204" pitchFamily="34" charset="0"/>
              </a:rPr>
              <a:t>, v</a:t>
            </a:r>
            <a:r>
              <a:rPr lang="ru-RU" b="0" i="0" dirty="0">
                <a:solidFill>
                  <a:srgbClr val="222222"/>
                </a:solidFill>
                <a:effectLst/>
                <a:latin typeface="Arial" panose="020B0604020202020204" pitchFamily="34" charset="0"/>
              </a:rPr>
              <a:t> &gt; 0 и </a:t>
            </a:r>
            <a:r>
              <a:rPr lang="ru-RU" b="0" i="0" dirty="0" err="1">
                <a:solidFill>
                  <a:srgbClr val="222222"/>
                </a:solidFill>
                <a:effectLst/>
                <a:latin typeface="Arial" panose="020B0604020202020204" pitchFamily="34" charset="0"/>
              </a:rPr>
              <a:t>H</a:t>
            </a:r>
            <a:r>
              <a:rPr lang="ru-RU" b="0" i="0" baseline="-25000" dirty="0" err="1">
                <a:solidFill>
                  <a:srgbClr val="222222"/>
                </a:solidFill>
                <a:effectLst/>
                <a:latin typeface="Arial" panose="020B0604020202020204" pitchFamily="34" charset="0"/>
              </a:rPr>
              <a:t>u</a:t>
            </a:r>
            <a:r>
              <a:rPr lang="ru-RU" b="0" i="0" dirty="0">
                <a:solidFill>
                  <a:srgbClr val="222222"/>
                </a:solidFill>
                <a:effectLst/>
                <a:latin typeface="Arial" panose="020B0604020202020204" pitchFamily="34" charset="0"/>
              </a:rPr>
              <a:t> = </a:t>
            </a:r>
            <a:r>
              <a:rPr lang="ru-RU" b="0" i="0" dirty="0" err="1">
                <a:solidFill>
                  <a:srgbClr val="222222"/>
                </a:solidFill>
                <a:effectLst/>
                <a:latin typeface="Arial" panose="020B0604020202020204" pitchFamily="34" charset="0"/>
              </a:rPr>
              <a:t>H</a:t>
            </a:r>
            <a:r>
              <a:rPr lang="ru-RU" b="0" i="0" baseline="-25000" dirty="0" err="1">
                <a:solidFill>
                  <a:srgbClr val="222222"/>
                </a:solidFill>
                <a:effectLst/>
                <a:latin typeface="Arial" panose="020B0604020202020204" pitchFamily="34" charset="0"/>
              </a:rPr>
              <a:t>v</a:t>
            </a:r>
            <a:r>
              <a:rPr lang="ru-RU" b="0" i="0" dirty="0">
                <a:solidFill>
                  <a:srgbClr val="222222"/>
                </a:solidFill>
                <a:effectLst/>
                <a:latin typeface="Arial" panose="020B0604020202020204" pitchFamily="34" charset="0"/>
              </a:rPr>
              <a:t> + 1. Операция проталкивания заключается в максимальном увеличении потока из u в v, ограниченном избытком </a:t>
            </a:r>
            <a:r>
              <a:rPr lang="ru-RU" b="0" i="0" dirty="0" err="1">
                <a:solidFill>
                  <a:srgbClr val="222222"/>
                </a:solidFill>
                <a:effectLst/>
                <a:latin typeface="Arial" panose="020B0604020202020204" pitchFamily="34" charset="0"/>
              </a:rPr>
              <a:t>E</a:t>
            </a:r>
            <a:r>
              <a:rPr lang="ru-RU" b="0" i="0" baseline="-25000" dirty="0" err="1">
                <a:solidFill>
                  <a:srgbClr val="222222"/>
                </a:solidFill>
                <a:effectLst/>
                <a:latin typeface="Arial" panose="020B0604020202020204" pitchFamily="34" charset="0"/>
              </a:rPr>
              <a:t>u</a:t>
            </a:r>
            <a:r>
              <a:rPr lang="ru-RU" b="0" i="0" dirty="0">
                <a:solidFill>
                  <a:srgbClr val="222222"/>
                </a:solidFill>
                <a:effectLst/>
                <a:latin typeface="Arial" panose="020B0604020202020204" pitchFamily="34" charset="0"/>
              </a:rPr>
              <a:t> и остаточной пропускной способностью </a:t>
            </a:r>
            <a:r>
              <a:rPr lang="ru-RU" b="0" i="0" dirty="0" err="1">
                <a:solidFill>
                  <a:srgbClr val="222222"/>
                </a:solidFill>
                <a:effectLst/>
                <a:latin typeface="Arial" panose="020B0604020202020204" pitchFamily="34" charset="0"/>
              </a:rPr>
              <a:t>Cf</a:t>
            </a:r>
            <a:r>
              <a:rPr lang="ru-RU" b="0" i="0" baseline="-25000" dirty="0" err="1">
                <a:solidFill>
                  <a:srgbClr val="222222"/>
                </a:solidFill>
                <a:effectLst/>
                <a:latin typeface="Arial" panose="020B0604020202020204" pitchFamily="34" charset="0"/>
              </a:rPr>
              <a:t>u</a:t>
            </a:r>
            <a:r>
              <a:rPr lang="ru-RU" b="0" i="0" baseline="-25000" dirty="0">
                <a:solidFill>
                  <a:srgbClr val="222222"/>
                </a:solidFill>
                <a:effectLst/>
                <a:latin typeface="Arial" panose="020B0604020202020204" pitchFamily="34" charset="0"/>
              </a:rPr>
              <a:t>, v</a:t>
            </a:r>
            <a:r>
              <a:rPr lang="ru-RU" b="0" i="0" dirty="0">
                <a:solidFill>
                  <a:srgbClr val="222222"/>
                </a:solidFill>
                <a:effectLst/>
                <a:latin typeface="Arial" panose="020B0604020202020204" pitchFamily="34" charset="0"/>
              </a:rPr>
              <a:t>.</a:t>
            </a:r>
          </a:p>
          <a:p>
            <a:pPr algn="l"/>
            <a:r>
              <a:rPr lang="ru-RU" b="0" i="0" dirty="0">
                <a:solidFill>
                  <a:srgbClr val="222222"/>
                </a:solidFill>
                <a:effectLst/>
                <a:latin typeface="Arial" panose="020B0604020202020204" pitchFamily="34" charset="0"/>
              </a:rPr>
              <a:t>Операция поднятия </a:t>
            </a:r>
            <a:r>
              <a:rPr lang="en-US" b="0" i="0" dirty="0">
                <a:solidFill>
                  <a:srgbClr val="222222"/>
                </a:solidFill>
                <a:effectLst/>
                <a:latin typeface="Arial" panose="020B0604020202020204" pitchFamily="34" charset="0"/>
              </a:rPr>
              <a:t>Relabel</a:t>
            </a:r>
            <a:r>
              <a:rPr lang="ru-RU" b="0" i="0" dirty="0">
                <a:solidFill>
                  <a:srgbClr val="222222"/>
                </a:solidFill>
                <a:effectLst/>
                <a:latin typeface="Arial" panose="020B0604020202020204" pitchFamily="34" charset="0"/>
              </a:rPr>
              <a:t> (u) поднимает переполненную вершину u на максимально допустимую высоту. Т.е. </a:t>
            </a:r>
            <a:r>
              <a:rPr lang="ru-RU" b="0" i="0" dirty="0" err="1">
                <a:solidFill>
                  <a:srgbClr val="222222"/>
                </a:solidFill>
                <a:effectLst/>
                <a:latin typeface="Arial" panose="020B0604020202020204" pitchFamily="34" charset="0"/>
              </a:rPr>
              <a:t>H</a:t>
            </a:r>
            <a:r>
              <a:rPr lang="ru-RU" b="0" i="0" baseline="-25000" dirty="0" err="1">
                <a:solidFill>
                  <a:srgbClr val="222222"/>
                </a:solidFill>
                <a:effectLst/>
                <a:latin typeface="Arial" panose="020B0604020202020204" pitchFamily="34" charset="0"/>
              </a:rPr>
              <a:t>u</a:t>
            </a:r>
            <a:r>
              <a:rPr lang="ru-RU" b="0" i="0" dirty="0">
                <a:solidFill>
                  <a:srgbClr val="222222"/>
                </a:solidFill>
                <a:effectLst/>
                <a:latin typeface="Arial" panose="020B0604020202020204" pitchFamily="34" charset="0"/>
              </a:rPr>
              <a:t> = 1 + </a:t>
            </a:r>
            <a:r>
              <a:rPr lang="ru-RU" b="0" i="0" dirty="0" err="1">
                <a:solidFill>
                  <a:srgbClr val="222222"/>
                </a:solidFill>
                <a:effectLst/>
                <a:latin typeface="Arial" panose="020B0604020202020204" pitchFamily="34" charset="0"/>
              </a:rPr>
              <a:t>min</a:t>
            </a:r>
            <a:r>
              <a:rPr lang="ru-RU" b="0" i="0" dirty="0">
                <a:solidFill>
                  <a:srgbClr val="222222"/>
                </a:solidFill>
                <a:effectLst/>
                <a:latin typeface="Arial" panose="020B0604020202020204" pitchFamily="34" charset="0"/>
              </a:rPr>
              <a:t> { </a:t>
            </a:r>
            <a:r>
              <a:rPr lang="ru-RU" b="0" i="0" dirty="0" err="1">
                <a:solidFill>
                  <a:srgbClr val="222222"/>
                </a:solidFill>
                <a:effectLst/>
                <a:latin typeface="Arial" panose="020B0604020202020204" pitchFamily="34" charset="0"/>
              </a:rPr>
              <a:t>H</a:t>
            </a:r>
            <a:r>
              <a:rPr lang="ru-RU" b="0" i="0" baseline="-25000" dirty="0" err="1">
                <a:solidFill>
                  <a:srgbClr val="222222"/>
                </a:solidFill>
                <a:effectLst/>
                <a:latin typeface="Arial" panose="020B0604020202020204" pitchFamily="34" charset="0"/>
              </a:rPr>
              <a:t>v</a:t>
            </a:r>
            <a:r>
              <a:rPr lang="ru-RU" b="0" i="0" dirty="0">
                <a:solidFill>
                  <a:srgbClr val="222222"/>
                </a:solidFill>
                <a:effectLst/>
                <a:latin typeface="Arial" panose="020B0604020202020204" pitchFamily="34" charset="0"/>
              </a:rPr>
              <a:t> }, где (u, v) - остаточное ребро.</a:t>
            </a:r>
          </a:p>
          <a:p>
            <a:pPr algn="l"/>
            <a:r>
              <a:rPr lang="ru-RU" b="0" i="0" dirty="0">
                <a:solidFill>
                  <a:srgbClr val="222222"/>
                </a:solidFill>
                <a:effectLst/>
                <a:latin typeface="Arial" panose="020B0604020202020204" pitchFamily="34" charset="0"/>
              </a:rPr>
              <a:t>Осталось только рассмотреть инициализацию потока. Нужно инициализировать только следующие значения: F</a:t>
            </a:r>
            <a:r>
              <a:rPr lang="ru-RU" b="0" i="0" baseline="-25000" dirty="0">
                <a:solidFill>
                  <a:srgbClr val="222222"/>
                </a:solidFill>
                <a:effectLst/>
                <a:latin typeface="Arial" panose="020B0604020202020204" pitchFamily="34" charset="0"/>
              </a:rPr>
              <a:t>S, v</a:t>
            </a:r>
            <a:r>
              <a:rPr lang="ru-RU" b="0" i="0" dirty="0">
                <a:solidFill>
                  <a:srgbClr val="222222"/>
                </a:solidFill>
                <a:effectLst/>
                <a:latin typeface="Arial" panose="020B0604020202020204" pitchFamily="34" charset="0"/>
              </a:rPr>
              <a:t> = C</a:t>
            </a:r>
            <a:r>
              <a:rPr lang="ru-RU" b="0" i="0" baseline="-25000" dirty="0">
                <a:solidFill>
                  <a:srgbClr val="222222"/>
                </a:solidFill>
                <a:effectLst/>
                <a:latin typeface="Arial" panose="020B0604020202020204" pitchFamily="34" charset="0"/>
              </a:rPr>
              <a:t>S, v</a:t>
            </a:r>
            <a:r>
              <a:rPr lang="ru-RU" b="0" i="0" dirty="0">
                <a:solidFill>
                  <a:srgbClr val="222222"/>
                </a:solidFill>
                <a:effectLst/>
                <a:latin typeface="Arial" panose="020B0604020202020204" pitchFamily="34" charset="0"/>
              </a:rPr>
              <a:t>, </a:t>
            </a:r>
            <a:r>
              <a:rPr lang="ru-RU" b="0" i="0" dirty="0" err="1">
                <a:solidFill>
                  <a:srgbClr val="222222"/>
                </a:solidFill>
                <a:effectLst/>
                <a:latin typeface="Arial" panose="020B0604020202020204" pitchFamily="34" charset="0"/>
              </a:rPr>
              <a:t>F</a:t>
            </a:r>
            <a:r>
              <a:rPr lang="ru-RU" b="0" i="0" baseline="-25000" dirty="0" err="1">
                <a:solidFill>
                  <a:srgbClr val="222222"/>
                </a:solidFill>
                <a:effectLst/>
                <a:latin typeface="Arial" panose="020B0604020202020204" pitchFamily="34" charset="0"/>
              </a:rPr>
              <a:t>u</a:t>
            </a:r>
            <a:r>
              <a:rPr lang="ru-RU" b="0" i="0" baseline="-25000" dirty="0">
                <a:solidFill>
                  <a:srgbClr val="222222"/>
                </a:solidFill>
                <a:effectLst/>
                <a:latin typeface="Arial" panose="020B0604020202020204" pitchFamily="34" charset="0"/>
              </a:rPr>
              <a:t>, S</a:t>
            </a:r>
            <a:r>
              <a:rPr lang="ru-RU" b="0" i="0" dirty="0">
                <a:solidFill>
                  <a:srgbClr val="222222"/>
                </a:solidFill>
                <a:effectLst/>
                <a:latin typeface="Arial" panose="020B0604020202020204" pitchFamily="34" charset="0"/>
              </a:rPr>
              <a:t> = - </a:t>
            </a:r>
            <a:r>
              <a:rPr lang="ru-RU" b="0" i="0" dirty="0" err="1">
                <a:solidFill>
                  <a:srgbClr val="222222"/>
                </a:solidFill>
                <a:effectLst/>
                <a:latin typeface="Arial" panose="020B0604020202020204" pitchFamily="34" charset="0"/>
              </a:rPr>
              <a:t>C</a:t>
            </a:r>
            <a:r>
              <a:rPr lang="ru-RU" b="0" i="0" baseline="-25000" dirty="0" err="1">
                <a:solidFill>
                  <a:srgbClr val="222222"/>
                </a:solidFill>
                <a:effectLst/>
                <a:latin typeface="Arial" panose="020B0604020202020204" pitchFamily="34" charset="0"/>
              </a:rPr>
              <a:t>u</a:t>
            </a:r>
            <a:r>
              <a:rPr lang="ru-RU" b="0" i="0" baseline="-25000" dirty="0">
                <a:solidFill>
                  <a:srgbClr val="222222"/>
                </a:solidFill>
                <a:effectLst/>
                <a:latin typeface="Arial" panose="020B0604020202020204" pitchFamily="34" charset="0"/>
              </a:rPr>
              <a:t>, S</a:t>
            </a:r>
            <a:r>
              <a:rPr lang="ru-RU" b="0" i="0" dirty="0">
                <a:solidFill>
                  <a:srgbClr val="222222"/>
                </a:solidFill>
                <a:effectLst/>
                <a:latin typeface="Arial" panose="020B0604020202020204" pitchFamily="34" charset="0"/>
              </a:rPr>
              <a:t>, остальные значения положить равными нулю.</a:t>
            </a:r>
          </a:p>
          <a:p>
            <a:endParaRPr lang="ru-RU" dirty="0"/>
          </a:p>
        </p:txBody>
      </p:sp>
      <p:sp>
        <p:nvSpPr>
          <p:cNvPr id="4" name="Номер слайда 3"/>
          <p:cNvSpPr>
            <a:spLocks noGrp="1"/>
          </p:cNvSpPr>
          <p:nvPr>
            <p:ph type="sldNum" sz="quarter" idx="5"/>
          </p:nvPr>
        </p:nvSpPr>
        <p:spPr/>
        <p:txBody>
          <a:bodyPr/>
          <a:lstStyle/>
          <a:p>
            <a:fld id="{A1246E4F-E65A-41D6-8CB8-7A0A7C6B5581}" type="slidenum">
              <a:rPr lang="ru-RU" smtClean="0"/>
              <a:t>19</a:t>
            </a:fld>
            <a:endParaRPr lang="ru-RU"/>
          </a:p>
        </p:txBody>
      </p:sp>
    </p:spTree>
    <p:extLst>
      <p:ext uri="{BB962C8B-B14F-4D97-AF65-F5344CB8AC3E}">
        <p14:creationId xmlns:p14="http://schemas.microsoft.com/office/powerpoint/2010/main" val="2718128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222222"/>
                </a:solidFill>
                <a:effectLst/>
                <a:latin typeface="Arial" panose="020B0604020202020204" pitchFamily="34" charset="0"/>
              </a:rPr>
              <a:t>Для понимания идеи алгоритма представим, что наша сеть — система из резервуаров, находящихся на определенной высоте, и соединяющих их труб с заданными пропускными способностями, соответствующих вершинам и рёбрам в исходной сети. Сам алгоритм можно представить как процесс поочередного "переливания" жидкости (операция проталкивания) из одного резервуара в другие, находящиеся на меньшей высоте, до тех пор пока не перестанет существовать резервуар, соответствующий переполненной вершине. Может случиться ситуация, что все трубы, выходящие из переполненной вершины </a:t>
            </a:r>
            <a:r>
              <a:rPr lang="ru-RU" b="0" i="0" u="none" strike="noStrike" dirty="0">
                <a:solidFill>
                  <a:srgbClr val="222222"/>
                </a:solidFill>
                <a:effectLst/>
                <a:latin typeface="MathJax_Math-italic"/>
              </a:rPr>
              <a:t>u</a:t>
            </a:r>
            <a:r>
              <a:rPr lang="ru-RU" b="0" i="0" dirty="0">
                <a:solidFill>
                  <a:srgbClr val="222222"/>
                </a:solidFill>
                <a:effectLst/>
                <a:latin typeface="Arial" panose="020B0604020202020204" pitchFamily="34" charset="0"/>
              </a:rPr>
              <a:t>, ведут к вершинам, находящимся на такой же высоте что и </a:t>
            </a:r>
            <a:r>
              <a:rPr lang="ru-RU" b="0" i="0" u="none" strike="noStrike" dirty="0">
                <a:solidFill>
                  <a:srgbClr val="222222"/>
                </a:solidFill>
                <a:effectLst/>
                <a:latin typeface="MathJax_Math-italic"/>
              </a:rPr>
              <a:t>u</a:t>
            </a:r>
            <a:r>
              <a:rPr lang="ru-RU" b="0" i="0" dirty="0">
                <a:solidFill>
                  <a:srgbClr val="222222"/>
                </a:solidFill>
                <a:effectLst/>
                <a:latin typeface="Arial" panose="020B0604020202020204" pitchFamily="34" charset="0"/>
              </a:rPr>
              <a:t> или выше её. В таком случае поднимем резервуар (операция подъёма), соответствующий данной вершине, таким образом, чтобы его высота стала на единицу больше, чем высота самого низкого из смежных резервуаров. После подъёма будет существовать по крайней мере одна труба, по которой можно пропустить жидкость.</a:t>
            </a:r>
          </a:p>
          <a:p>
            <a:pPr algn="l"/>
            <a:r>
              <a:rPr lang="ru-RU" b="0" i="0" dirty="0">
                <a:solidFill>
                  <a:srgbClr val="222222"/>
                </a:solidFill>
                <a:effectLst/>
                <a:latin typeface="Arial" panose="020B0604020202020204" pitchFamily="34" charset="0"/>
              </a:rPr>
              <a:t>В итоге, у нас не останется ни одной переполненной вершины, та часть потока, которая могла пройти к стоку, окажется там, остальная же вернется в исток. В такой ситуации </a:t>
            </a:r>
            <a:r>
              <a:rPr lang="ru-RU" b="0" i="0" dirty="0" err="1">
                <a:solidFill>
                  <a:srgbClr val="222222"/>
                </a:solidFill>
                <a:effectLst/>
                <a:latin typeface="Arial" panose="020B0604020202020204" pitchFamily="34" charset="0"/>
              </a:rPr>
              <a:t>предпоток</a:t>
            </a:r>
            <a:r>
              <a:rPr lang="ru-RU" b="0" i="0" dirty="0">
                <a:solidFill>
                  <a:srgbClr val="222222"/>
                </a:solidFill>
                <a:effectLst/>
                <a:latin typeface="Arial" panose="020B0604020202020204" pitchFamily="34" charset="0"/>
              </a:rPr>
              <a:t> превращается в обычный поток, так как для каждой вершины выполняется условие сохранения потока. Как будет показано далее, </a:t>
            </a:r>
            <a:r>
              <a:rPr lang="ru-RU" b="0" i="0" dirty="0" err="1">
                <a:solidFill>
                  <a:srgbClr val="222222"/>
                </a:solidFill>
                <a:effectLst/>
                <a:latin typeface="Arial" panose="020B0604020202020204" pitchFamily="34" charset="0"/>
              </a:rPr>
              <a:t>предпоток</a:t>
            </a:r>
            <a:r>
              <a:rPr lang="ru-RU" b="0" i="0" dirty="0">
                <a:solidFill>
                  <a:srgbClr val="222222"/>
                </a:solidFill>
                <a:effectLst/>
                <a:latin typeface="Arial" panose="020B0604020202020204" pitchFamily="34" charset="0"/>
              </a:rPr>
              <a:t> становится не только обычным, но и максимальным потоком.</a:t>
            </a:r>
          </a:p>
          <a:p>
            <a:endParaRPr lang="ru-RU" dirty="0"/>
          </a:p>
        </p:txBody>
      </p:sp>
      <p:sp>
        <p:nvSpPr>
          <p:cNvPr id="4" name="Номер слайда 3"/>
          <p:cNvSpPr>
            <a:spLocks noGrp="1"/>
          </p:cNvSpPr>
          <p:nvPr>
            <p:ph type="sldNum" sz="quarter" idx="5"/>
          </p:nvPr>
        </p:nvSpPr>
        <p:spPr/>
        <p:txBody>
          <a:bodyPr/>
          <a:lstStyle/>
          <a:p>
            <a:fld id="{A1246E4F-E65A-41D6-8CB8-7A0A7C6B5581}" type="slidenum">
              <a:rPr lang="ru-RU" smtClean="0"/>
              <a:t>20</a:t>
            </a:fld>
            <a:endParaRPr lang="ru-RU"/>
          </a:p>
        </p:txBody>
      </p:sp>
    </p:spTree>
    <p:extLst>
      <p:ext uri="{BB962C8B-B14F-4D97-AF65-F5344CB8AC3E}">
        <p14:creationId xmlns:p14="http://schemas.microsoft.com/office/powerpoint/2010/main" val="3448625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b="1" dirty="0"/>
              <a:t>FIFO </a:t>
            </a:r>
            <a:r>
              <a:rPr lang="en-US" sz="1200" b="1" dirty="0"/>
              <a:t>P</a:t>
            </a:r>
            <a:r>
              <a:rPr lang="ru-RU" sz="1200" b="1" dirty="0" err="1"/>
              <a:t>ush</a:t>
            </a:r>
            <a:r>
              <a:rPr lang="ru-RU" sz="1200" b="1" dirty="0"/>
              <a:t>-</a:t>
            </a:r>
            <a:r>
              <a:rPr lang="en-US" sz="1200" b="1" dirty="0"/>
              <a:t>R</a:t>
            </a:r>
            <a:r>
              <a:rPr lang="ru-RU" sz="1200" b="1" dirty="0" err="1"/>
              <a:t>elabel</a:t>
            </a:r>
            <a:r>
              <a:rPr lang="en-US" sz="1200" b="1" dirty="0"/>
              <a:t> </a:t>
            </a:r>
            <a:r>
              <a:rPr lang="ru-RU" sz="1200" dirty="0"/>
              <a:t>алгоритм организует активные узлы в очередь. Начальные активные узлы можно вставлять в произвольном порядке. Алгоритм всегда удаляет узел в начале очереди на выгрузку. Всякий раз, когда неактивный узел становится активным, он добавляется в конец очереди.</a:t>
            </a:r>
          </a:p>
          <a:p>
            <a:endParaRPr lang="ru-RU" dirty="0"/>
          </a:p>
        </p:txBody>
      </p:sp>
      <p:sp>
        <p:nvSpPr>
          <p:cNvPr id="4" name="Номер слайда 3"/>
          <p:cNvSpPr>
            <a:spLocks noGrp="1"/>
          </p:cNvSpPr>
          <p:nvPr>
            <p:ph type="sldNum" sz="quarter" idx="5"/>
          </p:nvPr>
        </p:nvSpPr>
        <p:spPr/>
        <p:txBody>
          <a:bodyPr/>
          <a:lstStyle/>
          <a:p>
            <a:fld id="{A1246E4F-E65A-41D6-8CB8-7A0A7C6B5581}" type="slidenum">
              <a:rPr lang="ru-RU" smtClean="0"/>
              <a:t>24</a:t>
            </a:fld>
            <a:endParaRPr lang="ru-RU"/>
          </a:p>
        </p:txBody>
      </p:sp>
    </p:spTree>
    <p:extLst>
      <p:ext uri="{BB962C8B-B14F-4D97-AF65-F5344CB8AC3E}">
        <p14:creationId xmlns:p14="http://schemas.microsoft.com/office/powerpoint/2010/main" val="3348781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FF – Ford-Fulkerson</a:t>
            </a:r>
          </a:p>
          <a:p>
            <a:r>
              <a:rPr lang="en-US" dirty="0"/>
              <a:t>EC – Edmonds-Karp</a:t>
            </a:r>
          </a:p>
          <a:p>
            <a:r>
              <a:rPr lang="en-US" dirty="0"/>
              <a:t>D  - </a:t>
            </a:r>
            <a:r>
              <a:rPr lang="en-US" dirty="0" err="1"/>
              <a:t>Dinic</a:t>
            </a:r>
            <a:endParaRPr lang="en-US" dirty="0"/>
          </a:p>
          <a:p>
            <a:r>
              <a:rPr lang="en-US" dirty="0"/>
              <a:t>PR – Push-Relabel</a:t>
            </a:r>
          </a:p>
          <a:p>
            <a:r>
              <a:rPr lang="en-US" dirty="0"/>
              <a:t>FS – Flow Scaling</a:t>
            </a:r>
          </a:p>
          <a:p>
            <a:r>
              <a:rPr lang="en-US" dirty="0"/>
              <a:t>GT - </a:t>
            </a:r>
            <a:r>
              <a:rPr lang="en-US"/>
              <a:t>Golt</a:t>
            </a:r>
            <a:endParaRPr lang="ru-RU" dirty="0"/>
          </a:p>
        </p:txBody>
      </p:sp>
      <p:sp>
        <p:nvSpPr>
          <p:cNvPr id="4" name="Номер слайда 3"/>
          <p:cNvSpPr>
            <a:spLocks noGrp="1"/>
          </p:cNvSpPr>
          <p:nvPr>
            <p:ph type="sldNum" sz="quarter" idx="5"/>
          </p:nvPr>
        </p:nvSpPr>
        <p:spPr/>
        <p:txBody>
          <a:bodyPr/>
          <a:lstStyle/>
          <a:p>
            <a:fld id="{A1246E4F-E65A-41D6-8CB8-7A0A7C6B5581}" type="slidenum">
              <a:rPr lang="ru-RU" smtClean="0"/>
              <a:t>31</a:t>
            </a:fld>
            <a:endParaRPr lang="ru-RU"/>
          </a:p>
        </p:txBody>
      </p:sp>
    </p:spTree>
    <p:extLst>
      <p:ext uri="{BB962C8B-B14F-4D97-AF65-F5344CB8AC3E}">
        <p14:creationId xmlns:p14="http://schemas.microsoft.com/office/powerpoint/2010/main" val="197928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1 – Самара -</a:t>
            </a:r>
            <a:r>
              <a:rPr lang="en-US" dirty="0"/>
              <a:t>&gt; </a:t>
            </a:r>
            <a:r>
              <a:rPr lang="ru-RU" dirty="0"/>
              <a:t>Москва</a:t>
            </a:r>
          </a:p>
          <a:p>
            <a:r>
              <a:rPr lang="ru-RU" dirty="0"/>
              <a:t>2 – Нижний Новгород -</a:t>
            </a:r>
            <a:r>
              <a:rPr lang="en-US" dirty="0"/>
              <a:t>&gt; </a:t>
            </a:r>
            <a:r>
              <a:rPr lang="ru-RU" dirty="0"/>
              <a:t>Москва</a:t>
            </a:r>
          </a:p>
          <a:p>
            <a:r>
              <a:rPr lang="ru-RU" dirty="0"/>
              <a:t>3 – СПБ -</a:t>
            </a:r>
            <a:r>
              <a:rPr lang="en-US" dirty="0"/>
              <a:t>&gt; </a:t>
            </a:r>
            <a:r>
              <a:rPr lang="ru-RU" dirty="0"/>
              <a:t>Москва</a:t>
            </a:r>
          </a:p>
        </p:txBody>
      </p:sp>
      <p:sp>
        <p:nvSpPr>
          <p:cNvPr id="4" name="Номер слайда 3"/>
          <p:cNvSpPr>
            <a:spLocks noGrp="1"/>
          </p:cNvSpPr>
          <p:nvPr>
            <p:ph type="sldNum" sz="quarter" idx="5"/>
          </p:nvPr>
        </p:nvSpPr>
        <p:spPr/>
        <p:txBody>
          <a:bodyPr/>
          <a:lstStyle/>
          <a:p>
            <a:fld id="{A1246E4F-E65A-41D6-8CB8-7A0A7C6B5581}" type="slidenum">
              <a:rPr lang="ru-RU" smtClean="0"/>
              <a:t>32</a:t>
            </a:fld>
            <a:endParaRPr lang="ru-RU"/>
          </a:p>
        </p:txBody>
      </p:sp>
    </p:spTree>
    <p:extLst>
      <p:ext uri="{BB962C8B-B14F-4D97-AF65-F5344CB8AC3E}">
        <p14:creationId xmlns:p14="http://schemas.microsoft.com/office/powerpoint/2010/main" val="1193666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1" dirty="0"/>
              <a:t>1. Транспортная логистика:</a:t>
            </a:r>
          </a:p>
          <a:p>
            <a:r>
              <a:rPr lang="ru-RU" dirty="0"/>
              <a:t>   - Задача доставки грузов: Максимальный поток может помочь оптимизировать маршруты доставки грузов, максимизируя пропускную способность сети и уменьшая затраты на транспортировку.</a:t>
            </a:r>
          </a:p>
          <a:p>
            <a:endParaRPr lang="ru-RU" dirty="0"/>
          </a:p>
          <a:p>
            <a:r>
              <a:rPr lang="ru-RU" b="1" dirty="0"/>
              <a:t>2. Сети связи:</a:t>
            </a:r>
          </a:p>
          <a:p>
            <a:r>
              <a:rPr lang="ru-RU" dirty="0"/>
              <a:t>   - Управление сетью передачи данных: В компьютерных сетях максимальный поток может использоваться для оптимизации передачи данных между узлами. Например, он может помочь определить оптимальные маршруты для передачи информации с максимальной пропускной способностью.</a:t>
            </a:r>
          </a:p>
          <a:p>
            <a:endParaRPr lang="ru-RU" dirty="0"/>
          </a:p>
          <a:p>
            <a:r>
              <a:rPr lang="ru-RU" b="1" dirty="0"/>
              <a:t>3. Энергетика:</a:t>
            </a:r>
          </a:p>
          <a:p>
            <a:r>
              <a:rPr lang="ru-RU" dirty="0"/>
              <a:t>   - Распределение электроэнергии: В энергетических сетях модель максимального потока может использоваться для оптимизации распределения электроэнергии между различными источниками и потребителями с учетом ограничений сети.</a:t>
            </a:r>
          </a:p>
          <a:p>
            <a:endParaRPr lang="ru-RU" dirty="0"/>
          </a:p>
          <a:p>
            <a:r>
              <a:rPr lang="ru-RU" dirty="0"/>
              <a:t>4. Сегментация изображения:</a:t>
            </a:r>
          </a:p>
          <a:p>
            <a:pPr algn="l">
              <a:buFont typeface="Arial" panose="020B0604020202020204" pitchFamily="34" charset="0"/>
              <a:buChar char="•"/>
            </a:pPr>
            <a:r>
              <a:rPr lang="ru-RU" dirty="0"/>
              <a:t>   - </a:t>
            </a:r>
            <a:r>
              <a:rPr lang="ru-RU" b="0" i="0" dirty="0">
                <a:solidFill>
                  <a:srgbClr val="202122"/>
                </a:solidFill>
                <a:effectLst/>
                <a:latin typeface="Arial" panose="020B0604020202020204" pitchFamily="34" charset="0"/>
              </a:rPr>
              <a:t> Алгоритм поиска фона и переднего плана в изображении: </a:t>
            </a:r>
            <a:r>
              <a:rPr lang="ru-RU" b="0" i="0" dirty="0">
                <a:solidFill>
                  <a:srgbClr val="D1D5DB"/>
                </a:solidFill>
                <a:effectLst/>
                <a:latin typeface="Söhne"/>
              </a:rPr>
              <a:t>Путем построения графа и нахождения максимального потока можно эффективно определить границы объектов и разделить их от фона. Граница между передним планом и фоном может быть определена как минимальный разрез в графе, что тоже самое, что и максимальный поток.</a:t>
            </a:r>
            <a:endParaRPr lang="ru-RU" b="0" i="0" dirty="0">
              <a:solidFill>
                <a:srgbClr val="202122"/>
              </a:solidFill>
              <a:effectLst/>
              <a:latin typeface="Arial" panose="020B0604020202020204" pitchFamily="34" charset="0"/>
            </a:endParaRPr>
          </a:p>
          <a:p>
            <a:endParaRPr lang="ru-RU" dirty="0"/>
          </a:p>
          <a:p>
            <a:r>
              <a:rPr lang="ru-RU" b="1" dirty="0"/>
              <a:t>5. Банковские операции:</a:t>
            </a:r>
          </a:p>
          <a:p>
            <a:r>
              <a:rPr lang="ru-RU" dirty="0"/>
              <a:t>   - Управление финансовыми потоками: В финансовой сфере модель максимального потока может применяться для оптимизации движения капитала между различными банковскими счетами, минимизируя затраты на транзакции и максимизируя общую эффективность.</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b="1" dirty="0"/>
              <a:t>6. </a:t>
            </a:r>
            <a:r>
              <a:rPr lang="ru-RU" b="1" dirty="0">
                <a:solidFill>
                  <a:srgbClr val="000000"/>
                </a:solidFill>
              </a:rPr>
              <a:t>С</a:t>
            </a:r>
            <a:r>
              <a:rPr lang="ru-RU" b="1" i="0" dirty="0">
                <a:solidFill>
                  <a:srgbClr val="000000"/>
                </a:solidFill>
                <a:effectLst/>
              </a:rPr>
              <a:t>егментация </a:t>
            </a:r>
            <a:r>
              <a:rPr lang="ru-RU" b="1" i="0" dirty="0" err="1">
                <a:solidFill>
                  <a:srgbClr val="000000"/>
                </a:solidFill>
                <a:effectLst/>
              </a:rPr>
              <a:t>васкуляризации</a:t>
            </a:r>
            <a:r>
              <a:rPr lang="ru-RU" b="1" i="0" dirty="0">
                <a:solidFill>
                  <a:srgbClr val="000000"/>
                </a:solidFill>
                <a:effectLst/>
              </a:rPr>
              <a:t> печени и печени:</a:t>
            </a:r>
            <a:endParaRPr lang="ru-RU" b="1" dirty="0"/>
          </a:p>
          <a:p>
            <a:r>
              <a:rPr lang="ru-RU" dirty="0"/>
              <a:t>   - Представим, что мы имеем медицинское изображение печени, на котором видны сосуды (</a:t>
            </a:r>
            <a:r>
              <a:rPr lang="ru-RU" dirty="0" err="1"/>
              <a:t>васкуляризация</a:t>
            </a:r>
            <a:r>
              <a:rPr lang="ru-RU" dirty="0"/>
              <a:t>). Задача состоит в выделении и сегментации этих сосудов для более детального анализа. Этот метод позволяет выделить сосудистую структуру печени на изображении, учитывая связи между пикселями. Он может быть особенно полезен в медицинской области для автоматизированной анализа изображений и диагностики.</a:t>
            </a:r>
          </a:p>
        </p:txBody>
      </p:sp>
      <p:sp>
        <p:nvSpPr>
          <p:cNvPr id="4" name="Номер слайда 3"/>
          <p:cNvSpPr>
            <a:spLocks noGrp="1"/>
          </p:cNvSpPr>
          <p:nvPr>
            <p:ph type="sldNum" sz="quarter" idx="5"/>
          </p:nvPr>
        </p:nvSpPr>
        <p:spPr/>
        <p:txBody>
          <a:bodyPr/>
          <a:lstStyle/>
          <a:p>
            <a:fld id="{A1246E4F-E65A-41D6-8CB8-7A0A7C6B5581}" type="slidenum">
              <a:rPr lang="ru-RU" smtClean="0"/>
              <a:t>4</a:t>
            </a:fld>
            <a:endParaRPr lang="ru-RU"/>
          </a:p>
        </p:txBody>
      </p:sp>
    </p:spTree>
    <p:extLst>
      <p:ext uri="{BB962C8B-B14F-4D97-AF65-F5344CB8AC3E}">
        <p14:creationId xmlns:p14="http://schemas.microsoft.com/office/powerpoint/2010/main" val="1003192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1" dirty="0"/>
              <a:t>1. Транспортная логистика:</a:t>
            </a:r>
          </a:p>
          <a:p>
            <a:r>
              <a:rPr lang="ru-RU" dirty="0"/>
              <a:t>   - Задача доставки грузов: Максимальный поток может помочь оптимизировать маршруты доставки грузов, максимизируя пропускную способность сети и уменьшая затраты на транспортировку.</a:t>
            </a:r>
          </a:p>
          <a:p>
            <a:endParaRPr lang="ru-RU" dirty="0"/>
          </a:p>
          <a:p>
            <a:r>
              <a:rPr lang="ru-RU" b="1" dirty="0"/>
              <a:t>2. Сети связи:</a:t>
            </a:r>
          </a:p>
          <a:p>
            <a:r>
              <a:rPr lang="ru-RU" dirty="0"/>
              <a:t>   - Управление сетью передачи данных: В компьютерных сетях максимальный поток может использоваться для оптимизации передачи данных между узлами. Например, он может помочь определить оптимальные маршруты для передачи информации с максимальной пропускной способностью.</a:t>
            </a:r>
          </a:p>
          <a:p>
            <a:endParaRPr lang="ru-RU" dirty="0"/>
          </a:p>
          <a:p>
            <a:r>
              <a:rPr lang="ru-RU" b="1" dirty="0"/>
              <a:t>3. Энергетика:</a:t>
            </a:r>
          </a:p>
          <a:p>
            <a:r>
              <a:rPr lang="ru-RU" dirty="0"/>
              <a:t>   - Распределение электроэнергии: В энергетических сетях модель максимального потока может использоваться для оптимизации распределения электроэнергии между различными источниками и потребителями с учетом ограничений сети.</a:t>
            </a:r>
          </a:p>
          <a:p>
            <a:endParaRPr lang="ru-RU" dirty="0"/>
          </a:p>
          <a:p>
            <a:r>
              <a:rPr lang="ru-RU" dirty="0"/>
              <a:t>4. Сегментация изображения:</a:t>
            </a:r>
          </a:p>
          <a:p>
            <a:pPr algn="l">
              <a:buFont typeface="Arial" panose="020B0604020202020204" pitchFamily="34" charset="0"/>
              <a:buChar char="•"/>
            </a:pPr>
            <a:r>
              <a:rPr lang="ru-RU" dirty="0"/>
              <a:t>   - </a:t>
            </a:r>
            <a:r>
              <a:rPr lang="ru-RU" b="0" i="0" dirty="0">
                <a:solidFill>
                  <a:srgbClr val="202122"/>
                </a:solidFill>
                <a:effectLst/>
                <a:latin typeface="Arial" panose="020B0604020202020204" pitchFamily="34" charset="0"/>
              </a:rPr>
              <a:t> Алгоритм поиска фона и переднего плана в изображении: </a:t>
            </a:r>
            <a:r>
              <a:rPr lang="ru-RU" b="0" i="0" dirty="0">
                <a:solidFill>
                  <a:srgbClr val="D1D5DB"/>
                </a:solidFill>
                <a:effectLst/>
                <a:latin typeface="Söhne"/>
              </a:rPr>
              <a:t>Путем построения графа и нахождения максимального потока можно эффективно определить границы объектов и разделить их от фона. Граница между передним планом и фоном может быть определена как минимальный разрез в графе, что тоже самое, что и максимальный поток.</a:t>
            </a:r>
            <a:endParaRPr lang="ru-RU" b="0" i="0" dirty="0">
              <a:solidFill>
                <a:srgbClr val="202122"/>
              </a:solidFill>
              <a:effectLst/>
              <a:latin typeface="Arial" panose="020B0604020202020204" pitchFamily="34" charset="0"/>
            </a:endParaRPr>
          </a:p>
          <a:p>
            <a:endParaRPr lang="ru-RU" dirty="0"/>
          </a:p>
          <a:p>
            <a:r>
              <a:rPr lang="ru-RU" b="1" dirty="0"/>
              <a:t>5. Банковские операции:</a:t>
            </a:r>
          </a:p>
          <a:p>
            <a:r>
              <a:rPr lang="ru-RU" dirty="0"/>
              <a:t>   - Управление финансовыми потоками: В финансовой сфере модель максимального потока может применяться для оптимизации движения капитала между различными банковскими счетами, минимизируя затраты на транзакции и максимизируя общую эффективность.</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b="1" dirty="0"/>
              <a:t>6. </a:t>
            </a:r>
            <a:r>
              <a:rPr lang="ru-RU" b="1" dirty="0">
                <a:solidFill>
                  <a:srgbClr val="000000"/>
                </a:solidFill>
              </a:rPr>
              <a:t>С</a:t>
            </a:r>
            <a:r>
              <a:rPr lang="ru-RU" b="1" i="0" dirty="0">
                <a:solidFill>
                  <a:srgbClr val="000000"/>
                </a:solidFill>
                <a:effectLst/>
              </a:rPr>
              <a:t>егментация </a:t>
            </a:r>
            <a:r>
              <a:rPr lang="ru-RU" b="1" i="0" dirty="0" err="1">
                <a:solidFill>
                  <a:srgbClr val="000000"/>
                </a:solidFill>
                <a:effectLst/>
              </a:rPr>
              <a:t>васкуляризации</a:t>
            </a:r>
            <a:r>
              <a:rPr lang="ru-RU" b="1" i="0" dirty="0">
                <a:solidFill>
                  <a:srgbClr val="000000"/>
                </a:solidFill>
                <a:effectLst/>
              </a:rPr>
              <a:t> печени и печени:</a:t>
            </a:r>
            <a:endParaRPr lang="ru-RU" b="1" dirty="0"/>
          </a:p>
          <a:p>
            <a:r>
              <a:rPr lang="ru-RU" dirty="0"/>
              <a:t>   - Представим, что мы имеем медицинское изображение печени, на котором видны сосуды (</a:t>
            </a:r>
            <a:r>
              <a:rPr lang="ru-RU" dirty="0" err="1"/>
              <a:t>васкуляризация</a:t>
            </a:r>
            <a:r>
              <a:rPr lang="ru-RU" dirty="0"/>
              <a:t>). Задача состоит в выделении и сегментации этих сосудов для более детального анализа. Этот метод позволяет выделить сосудистую структуру печени на изображении, учитывая связи между пикселями. Он может быть особенно полезен в медицинской области для автоматизированной анализа изображений и диагностики.</a:t>
            </a:r>
          </a:p>
        </p:txBody>
      </p:sp>
      <p:sp>
        <p:nvSpPr>
          <p:cNvPr id="4" name="Номер слайда 3"/>
          <p:cNvSpPr>
            <a:spLocks noGrp="1"/>
          </p:cNvSpPr>
          <p:nvPr>
            <p:ph type="sldNum" sz="quarter" idx="5"/>
          </p:nvPr>
        </p:nvSpPr>
        <p:spPr/>
        <p:txBody>
          <a:bodyPr/>
          <a:lstStyle/>
          <a:p>
            <a:fld id="{A1246E4F-E65A-41D6-8CB8-7A0A7C6B5581}" type="slidenum">
              <a:rPr lang="ru-RU" smtClean="0"/>
              <a:t>5</a:t>
            </a:fld>
            <a:endParaRPr lang="ru-RU"/>
          </a:p>
        </p:txBody>
      </p:sp>
    </p:spTree>
    <p:extLst>
      <p:ext uri="{BB962C8B-B14F-4D97-AF65-F5344CB8AC3E}">
        <p14:creationId xmlns:p14="http://schemas.microsoft.com/office/powerpoint/2010/main" val="1945205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A1246E4F-E65A-41D6-8CB8-7A0A7C6B5581}" type="slidenum">
              <a:rPr lang="ru-RU" smtClean="0"/>
              <a:t>6</a:t>
            </a:fld>
            <a:endParaRPr lang="ru-RU"/>
          </a:p>
        </p:txBody>
      </p:sp>
    </p:spTree>
    <p:extLst>
      <p:ext uri="{BB962C8B-B14F-4D97-AF65-F5344CB8AC3E}">
        <p14:creationId xmlns:p14="http://schemas.microsoft.com/office/powerpoint/2010/main" val="1805787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U – </a:t>
            </a:r>
            <a:r>
              <a:rPr lang="ru-RU" dirty="0"/>
              <a:t>максимальный поток</a:t>
            </a:r>
          </a:p>
          <a:p>
            <a:r>
              <a:rPr lang="en-US" dirty="0"/>
              <a:t>V – </a:t>
            </a:r>
            <a:r>
              <a:rPr lang="ru-RU" dirty="0"/>
              <a:t>кол-во вершин</a:t>
            </a:r>
            <a:endParaRPr lang="en-US" dirty="0"/>
          </a:p>
          <a:p>
            <a:r>
              <a:rPr lang="en-US" dirty="0"/>
              <a:t>E – </a:t>
            </a:r>
            <a:r>
              <a:rPr lang="ru-RU" dirty="0"/>
              <a:t>кол-во ребер</a:t>
            </a:r>
            <a:endParaRPr lang="en-US" dirty="0"/>
          </a:p>
          <a:p>
            <a:endParaRPr lang="ru-RU" dirty="0"/>
          </a:p>
        </p:txBody>
      </p:sp>
      <p:sp>
        <p:nvSpPr>
          <p:cNvPr id="4" name="Номер слайда 3"/>
          <p:cNvSpPr>
            <a:spLocks noGrp="1"/>
          </p:cNvSpPr>
          <p:nvPr>
            <p:ph type="sldNum" sz="quarter" idx="5"/>
          </p:nvPr>
        </p:nvSpPr>
        <p:spPr/>
        <p:txBody>
          <a:bodyPr/>
          <a:lstStyle/>
          <a:p>
            <a:fld id="{A1246E4F-E65A-41D6-8CB8-7A0A7C6B5581}" type="slidenum">
              <a:rPr lang="ru-RU" smtClean="0"/>
              <a:t>7</a:t>
            </a:fld>
            <a:endParaRPr lang="ru-RU"/>
          </a:p>
        </p:txBody>
      </p:sp>
    </p:spTree>
    <p:extLst>
      <p:ext uri="{BB962C8B-B14F-4D97-AF65-F5344CB8AC3E}">
        <p14:creationId xmlns:p14="http://schemas.microsoft.com/office/powerpoint/2010/main" val="665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pPr marL="0" indent="0">
                  <a:lnSpc>
                    <a:spcPct val="100000"/>
                  </a:lnSpc>
                  <a:buNone/>
                </a:pPr>
                <a:r>
                  <a:rPr lang="ru-RU" b="0" i="0" dirty="0">
                    <a:solidFill>
                      <a:srgbClr val="202122"/>
                    </a:solidFill>
                    <a:effectLst/>
                  </a:rPr>
                  <a:t>Идея алгоритма заключается в следующем. Изначально величине потока присваивается значение 0: </a:t>
                </a:r>
                <a14:m>
                  <m:oMath xmlns:m="http://schemas.openxmlformats.org/officeDocument/2006/math">
                    <m:r>
                      <a:rPr lang="en-US" b="0" i="1" smtClean="0">
                        <a:solidFill>
                          <a:srgbClr val="202122"/>
                        </a:solidFill>
                        <a:effectLst/>
                        <a:latin typeface="Cambria Math" panose="02040503050406030204" pitchFamily="18" charset="0"/>
                      </a:rPr>
                      <m:t>𝑓</m:t>
                    </m:r>
                    <m:d>
                      <m:dPr>
                        <m:ctrlPr>
                          <a:rPr lang="en-US" b="0" i="1" smtClean="0">
                            <a:solidFill>
                              <a:srgbClr val="202122"/>
                            </a:solidFill>
                            <a:effectLst/>
                            <a:latin typeface="Cambria Math" panose="02040503050406030204" pitchFamily="18" charset="0"/>
                          </a:rPr>
                        </m:ctrlPr>
                      </m:dPr>
                      <m:e>
                        <m:r>
                          <a:rPr lang="en-US" b="0" i="1" smtClean="0">
                            <a:solidFill>
                              <a:srgbClr val="202122"/>
                            </a:solidFill>
                            <a:effectLst/>
                            <a:latin typeface="Cambria Math" panose="02040503050406030204" pitchFamily="18" charset="0"/>
                          </a:rPr>
                          <m:t>𝑢</m:t>
                        </m:r>
                        <m:r>
                          <a:rPr lang="en-US" b="0" i="1" smtClean="0">
                            <a:solidFill>
                              <a:srgbClr val="202122"/>
                            </a:solidFill>
                            <a:effectLst/>
                            <a:latin typeface="Cambria Math" panose="02040503050406030204" pitchFamily="18" charset="0"/>
                          </a:rPr>
                          <m:t>,</m:t>
                        </m:r>
                        <m:r>
                          <a:rPr lang="en-US" b="0" i="1" smtClean="0">
                            <a:solidFill>
                              <a:srgbClr val="202122"/>
                            </a:solidFill>
                            <a:effectLst/>
                            <a:latin typeface="Cambria Math" panose="02040503050406030204" pitchFamily="18" charset="0"/>
                          </a:rPr>
                          <m:t>𝑣</m:t>
                        </m:r>
                      </m:e>
                    </m:d>
                    <m:r>
                      <a:rPr lang="en-US" b="0" i="1" smtClean="0">
                        <a:solidFill>
                          <a:srgbClr val="202122"/>
                        </a:solidFill>
                        <a:effectLst/>
                        <a:latin typeface="Cambria Math" panose="02040503050406030204" pitchFamily="18" charset="0"/>
                      </a:rPr>
                      <m:t>=0</m:t>
                    </m:r>
                  </m:oMath>
                </a14:m>
                <a:r>
                  <a:rPr lang="ru-RU" dirty="0"/>
                  <a:t> для всех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oMath>
                </a14:m>
                <a:r>
                  <a:rPr lang="ru-RU" dirty="0"/>
                  <a:t>.</a:t>
                </a:r>
              </a:p>
              <a:p>
                <a:pPr marL="0" indent="0">
                  <a:lnSpc>
                    <a:spcPct val="100000"/>
                  </a:lnSpc>
                  <a:buNone/>
                </a:pPr>
                <a:r>
                  <a:rPr lang="ru-RU" dirty="0"/>
                  <a:t>Затем величина потока </a:t>
                </a:r>
                <a:r>
                  <a:rPr lang="ru-RU" b="1" dirty="0"/>
                  <a:t>итеративно увеличивается </a:t>
                </a:r>
                <a:r>
                  <a:rPr lang="ru-RU" dirty="0"/>
                  <a:t>посредством поиска увеличивающего пути (путь от источника </a:t>
                </a:r>
                <a14:m>
                  <m:oMath xmlns:m="http://schemas.openxmlformats.org/officeDocument/2006/math">
                    <m:r>
                      <a:rPr lang="en-US" b="1" i="1" smtClean="0">
                        <a:latin typeface="Cambria Math" panose="02040503050406030204" pitchFamily="18" charset="0"/>
                      </a:rPr>
                      <m:t>𝒔</m:t>
                    </m:r>
                  </m:oMath>
                </a14:m>
                <a:r>
                  <a:rPr lang="en-US" dirty="0"/>
                  <a:t> </a:t>
                </a:r>
                <a:r>
                  <a:rPr lang="ru-RU" dirty="0"/>
                  <a:t>к стоку </a:t>
                </a:r>
                <a14:m>
                  <m:oMath xmlns:m="http://schemas.openxmlformats.org/officeDocument/2006/math">
                    <m:r>
                      <a:rPr lang="en-US" b="1" i="1" smtClean="0">
                        <a:latin typeface="Cambria Math" panose="02040503050406030204" pitchFamily="18" charset="0"/>
                      </a:rPr>
                      <m:t>𝒕</m:t>
                    </m:r>
                  </m:oMath>
                </a14:m>
                <a:r>
                  <a:rPr lang="ru-RU" dirty="0"/>
                  <a:t>, вдоль которого можно послать больший поток). Процесс повторяется, </a:t>
                </a:r>
                <a:r>
                  <a:rPr lang="ru-RU" b="1" dirty="0"/>
                  <a:t>пока можно найти увеличивающий путь</a:t>
                </a:r>
                <a:r>
                  <a:rPr lang="ru-RU" dirty="0"/>
                  <a:t>.</a:t>
                </a:r>
              </a:p>
              <a:p>
                <a:endParaRPr lang="ru-RU" dirty="0"/>
              </a:p>
            </p:txBody>
          </p:sp>
        </mc:Choice>
        <mc:Fallback xmlns="">
          <p:sp>
            <p:nvSpPr>
              <p:cNvPr id="3" name="Заметки 2"/>
              <p:cNvSpPr>
                <a:spLocks noGrp="1"/>
              </p:cNvSpPr>
              <p:nvPr>
                <p:ph type="body" idx="1"/>
              </p:nvPr>
            </p:nvSpPr>
            <p:spPr/>
            <p:txBody>
              <a:bodyPr/>
              <a:lstStyle/>
              <a:p>
                <a:pPr marL="0" indent="0">
                  <a:lnSpc>
                    <a:spcPct val="100000"/>
                  </a:lnSpc>
                  <a:buNone/>
                </a:pPr>
                <a:r>
                  <a:rPr lang="ru-RU" b="0" i="0" dirty="0">
                    <a:solidFill>
                      <a:srgbClr val="202122"/>
                    </a:solidFill>
                    <a:effectLst/>
                  </a:rPr>
                  <a:t>Идея алгоритма заключается в следующем. Изначально величине потока присваивается значение 0: </a:t>
                </a:r>
                <a:r>
                  <a:rPr lang="en-US" b="0" i="0">
                    <a:solidFill>
                      <a:srgbClr val="202122"/>
                    </a:solidFill>
                    <a:effectLst/>
                    <a:latin typeface="Cambria Math" panose="02040503050406030204" pitchFamily="18" charset="0"/>
                  </a:rPr>
                  <a:t>𝑓(𝑢,𝑣)=0</a:t>
                </a:r>
                <a:r>
                  <a:rPr lang="ru-RU" dirty="0"/>
                  <a:t> для всех </a:t>
                </a:r>
                <a:r>
                  <a:rPr lang="en-US" b="0" i="0">
                    <a:latin typeface="Cambria Math" panose="02040503050406030204" pitchFamily="18" charset="0"/>
                  </a:rPr>
                  <a:t>𝑢,𝑣</a:t>
                </a:r>
                <a:r>
                  <a:rPr lang="en-US" b="0" i="0">
                    <a:latin typeface="Cambria Math" panose="02040503050406030204" pitchFamily="18" charset="0"/>
                    <a:ea typeface="Cambria Math" panose="02040503050406030204" pitchFamily="18" charset="0"/>
                  </a:rPr>
                  <a:t>∈𝑉</a:t>
                </a:r>
                <a:r>
                  <a:rPr lang="ru-RU" dirty="0"/>
                  <a:t>.</a:t>
                </a:r>
              </a:p>
              <a:p>
                <a:pPr marL="0" indent="0">
                  <a:lnSpc>
                    <a:spcPct val="100000"/>
                  </a:lnSpc>
                  <a:buNone/>
                </a:pPr>
                <a:r>
                  <a:rPr lang="ru-RU" dirty="0"/>
                  <a:t>Затем величина потока </a:t>
                </a:r>
                <a:r>
                  <a:rPr lang="ru-RU" b="1" dirty="0"/>
                  <a:t>итеративно увеличивается </a:t>
                </a:r>
                <a:r>
                  <a:rPr lang="ru-RU" dirty="0"/>
                  <a:t>посредством поиска увеличивающего пути (путь от источника </a:t>
                </a:r>
                <a:r>
                  <a:rPr lang="en-US" b="1" i="0">
                    <a:latin typeface="Cambria Math" panose="02040503050406030204" pitchFamily="18" charset="0"/>
                  </a:rPr>
                  <a:t>𝒔</a:t>
                </a:r>
                <a:r>
                  <a:rPr lang="en-US" dirty="0"/>
                  <a:t> </a:t>
                </a:r>
                <a:r>
                  <a:rPr lang="ru-RU" dirty="0"/>
                  <a:t>к стоку </a:t>
                </a:r>
                <a:r>
                  <a:rPr lang="en-US" b="1" i="0">
                    <a:latin typeface="Cambria Math" panose="02040503050406030204" pitchFamily="18" charset="0"/>
                  </a:rPr>
                  <a:t>𝒕</a:t>
                </a:r>
                <a:r>
                  <a:rPr lang="ru-RU" dirty="0"/>
                  <a:t>, вдоль которого можно послать больший поток). Процесс повторяется, </a:t>
                </a:r>
                <a:r>
                  <a:rPr lang="ru-RU" b="1" dirty="0"/>
                  <a:t>пока можно найти увеличивающий путь</a:t>
                </a:r>
                <a:r>
                  <a:rPr lang="ru-RU" dirty="0"/>
                  <a:t>.</a:t>
                </a:r>
              </a:p>
              <a:p>
                <a:endParaRPr lang="ru-RU" dirty="0"/>
              </a:p>
            </p:txBody>
          </p:sp>
        </mc:Fallback>
      </mc:AlternateContent>
      <p:sp>
        <p:nvSpPr>
          <p:cNvPr id="4" name="Номер слайда 3"/>
          <p:cNvSpPr>
            <a:spLocks noGrp="1"/>
          </p:cNvSpPr>
          <p:nvPr>
            <p:ph type="sldNum" sz="quarter" idx="5"/>
          </p:nvPr>
        </p:nvSpPr>
        <p:spPr/>
        <p:txBody>
          <a:bodyPr/>
          <a:lstStyle/>
          <a:p>
            <a:fld id="{A1246E4F-E65A-41D6-8CB8-7A0A7C6B5581}" type="slidenum">
              <a:rPr lang="ru-RU" smtClean="0"/>
              <a:t>8</a:t>
            </a:fld>
            <a:endParaRPr lang="ru-RU"/>
          </a:p>
        </p:txBody>
      </p:sp>
    </p:spTree>
    <p:extLst>
      <p:ext uri="{BB962C8B-B14F-4D97-AF65-F5344CB8AC3E}">
        <p14:creationId xmlns:p14="http://schemas.microsoft.com/office/powerpoint/2010/main" val="2567518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pPr marL="0" indent="0">
                  <a:lnSpc>
                    <a:spcPct val="120000"/>
                  </a:lnSpc>
                  <a:buFont typeface="+mj-lt"/>
                  <a:buNone/>
                </a:pPr>
                <a:r>
                  <a:rPr lang="ru-RU" sz="2000" b="1" i="1" u="none" dirty="0">
                    <a:solidFill>
                      <a:srgbClr val="202122"/>
                    </a:solidFill>
                    <a:effectLst/>
                  </a:rPr>
                  <a:t>Алгоритм:</a:t>
                </a:r>
              </a:p>
              <a:p>
                <a:pPr marL="514350" indent="-514350">
                  <a:lnSpc>
                    <a:spcPct val="120000"/>
                  </a:lnSpc>
                  <a:buFont typeface="+mj-lt"/>
                  <a:buAutoNum type="arabicPeriod"/>
                </a:pPr>
                <a:r>
                  <a:rPr lang="ru-RU" sz="2000" i="0" dirty="0">
                    <a:solidFill>
                      <a:srgbClr val="202122"/>
                    </a:solidFill>
                    <a:effectLst/>
                  </a:rPr>
                  <a:t>В остаточной сети находим любой путь из источника в сток. Если такого пути нет, останавливаемся.</a:t>
                </a:r>
              </a:p>
              <a:p>
                <a:pPr marL="514350" indent="-514350">
                  <a:lnSpc>
                    <a:spcPct val="120000"/>
                  </a:lnSpc>
                  <a:buFont typeface="+mj-lt"/>
                  <a:buAutoNum type="arabicPeriod"/>
                </a:pPr>
                <a:r>
                  <a:rPr lang="ru-RU" sz="2000" i="0" dirty="0">
                    <a:solidFill>
                      <a:srgbClr val="202122"/>
                    </a:solidFill>
                    <a:effectLst/>
                  </a:rPr>
                  <a:t>Пускаем через найденный путь (он называется </a:t>
                </a:r>
                <a:r>
                  <a:rPr lang="ru-RU" sz="2000" i="1" dirty="0">
                    <a:solidFill>
                      <a:srgbClr val="202122"/>
                    </a:solidFill>
                    <a:effectLst/>
                  </a:rPr>
                  <a:t>увеличивающим путём</a:t>
                </a:r>
                <a:r>
                  <a:rPr lang="ru-RU" sz="2000" i="0" dirty="0">
                    <a:solidFill>
                      <a:srgbClr val="202122"/>
                    </a:solidFill>
                    <a:effectLst/>
                  </a:rPr>
                  <a:t> или </a:t>
                </a:r>
                <a:r>
                  <a:rPr lang="ru-RU" sz="2000" i="1" dirty="0">
                    <a:solidFill>
                      <a:srgbClr val="202122"/>
                    </a:solidFill>
                    <a:effectLst/>
                  </a:rPr>
                  <a:t>увеличивающей цепью</a:t>
                </a:r>
                <a:r>
                  <a:rPr lang="ru-RU" sz="2000" i="0" dirty="0">
                    <a:solidFill>
                      <a:srgbClr val="202122"/>
                    </a:solidFill>
                    <a:effectLst/>
                  </a:rPr>
                  <a:t>) максимально возможный поток:</a:t>
                </a:r>
                <a:endParaRPr lang="en-US" sz="2000" i="0" dirty="0">
                  <a:solidFill>
                    <a:srgbClr val="202122"/>
                  </a:solidFill>
                  <a:effectLst/>
                </a:endParaRPr>
              </a:p>
              <a:p>
                <a:pPr marL="971550" lvl="1" indent="-514350">
                  <a:lnSpc>
                    <a:spcPct val="120000"/>
                  </a:lnSpc>
                  <a:buFont typeface="+mj-lt"/>
                  <a:buAutoNum type="arabicPeriod"/>
                </a:pPr>
                <a:r>
                  <a:rPr lang="ru-RU" sz="2000" i="0" dirty="0">
                    <a:solidFill>
                      <a:srgbClr val="202122"/>
                    </a:solidFill>
                    <a:effectLst/>
                  </a:rPr>
                  <a:t>На найденном пути в остаточной сети ищем ребро с минимальной пропускной способностью </a:t>
                </a:r>
                <a14:m>
                  <m:oMath xmlns:m="http://schemas.openxmlformats.org/officeDocument/2006/math">
                    <m:sSub>
                      <m:sSubPr>
                        <m:ctrlPr>
                          <a:rPr lang="en-US" sz="2000" b="0" i="1" smtClean="0">
                            <a:solidFill>
                              <a:srgbClr val="202122"/>
                            </a:solidFill>
                            <a:effectLst/>
                            <a:latin typeface="Cambria Math" panose="02040503050406030204" pitchFamily="18" charset="0"/>
                          </a:rPr>
                        </m:ctrlPr>
                      </m:sSubPr>
                      <m:e>
                        <m:r>
                          <a:rPr lang="en-US" sz="2000" b="0" i="1" smtClean="0">
                            <a:solidFill>
                              <a:srgbClr val="202122"/>
                            </a:solidFill>
                            <a:effectLst/>
                            <a:latin typeface="Cambria Math" panose="02040503050406030204" pitchFamily="18" charset="0"/>
                          </a:rPr>
                          <m:t>𝑐</m:t>
                        </m:r>
                      </m:e>
                      <m:sub>
                        <m:r>
                          <a:rPr lang="en-US" sz="2000" b="0" i="1" smtClean="0">
                            <a:solidFill>
                              <a:srgbClr val="202122"/>
                            </a:solidFill>
                            <a:effectLst/>
                            <a:latin typeface="Cambria Math" panose="02040503050406030204" pitchFamily="18" charset="0"/>
                          </a:rPr>
                          <m:t>𝑚𝑖𝑛</m:t>
                        </m:r>
                      </m:sub>
                    </m:sSub>
                  </m:oMath>
                </a14:m>
                <a:r>
                  <a:rPr lang="en-US" sz="2000" i="0" dirty="0">
                    <a:solidFill>
                      <a:srgbClr val="202122"/>
                    </a:solidFill>
                    <a:effectLst/>
                  </a:rPr>
                  <a:t>.</a:t>
                </a:r>
              </a:p>
              <a:p>
                <a:pPr marL="971550" lvl="1" indent="-514350">
                  <a:lnSpc>
                    <a:spcPct val="120000"/>
                  </a:lnSpc>
                  <a:buFont typeface="+mj-lt"/>
                  <a:buAutoNum type="arabicPeriod"/>
                </a:pPr>
                <a:r>
                  <a:rPr lang="ru-RU" sz="2000" i="0" dirty="0">
                    <a:solidFill>
                      <a:srgbClr val="202122"/>
                    </a:solidFill>
                    <a:effectLst/>
                  </a:rPr>
                  <a:t>Для каждого ребра на найденном пути увеличиваем поток на</a:t>
                </a:r>
                <a:r>
                  <a:rPr lang="en-US" sz="2000" i="0" dirty="0">
                    <a:solidFill>
                      <a:srgbClr val="202122"/>
                    </a:solidFill>
                    <a:effectLst/>
                  </a:rPr>
                  <a:t> </a:t>
                </a:r>
                <a:r>
                  <a:rPr lang="ru-RU" sz="2000" i="0" dirty="0">
                    <a:solidFill>
                      <a:srgbClr val="202122"/>
                    </a:solidFill>
                    <a:effectLst/>
                  </a:rPr>
                  <a:t> </a:t>
                </a:r>
                <a14:m>
                  <m:oMath xmlns:m="http://schemas.openxmlformats.org/officeDocument/2006/math">
                    <m:sSub>
                      <m:sSubPr>
                        <m:ctrlPr>
                          <a:rPr lang="en-US" sz="2000" b="0" i="1" smtClean="0">
                            <a:solidFill>
                              <a:srgbClr val="202122"/>
                            </a:solidFill>
                            <a:effectLst/>
                            <a:latin typeface="Cambria Math" panose="02040503050406030204" pitchFamily="18" charset="0"/>
                          </a:rPr>
                        </m:ctrlPr>
                      </m:sSubPr>
                      <m:e>
                        <m:r>
                          <a:rPr lang="en-US" sz="2000" b="0" i="1" smtClean="0">
                            <a:solidFill>
                              <a:srgbClr val="202122"/>
                            </a:solidFill>
                            <a:effectLst/>
                            <a:latin typeface="Cambria Math" panose="02040503050406030204" pitchFamily="18" charset="0"/>
                          </a:rPr>
                          <m:t>𝑐</m:t>
                        </m:r>
                      </m:e>
                      <m:sub>
                        <m:r>
                          <a:rPr lang="en-US" sz="2000" b="0" i="1" smtClean="0">
                            <a:solidFill>
                              <a:srgbClr val="202122"/>
                            </a:solidFill>
                            <a:effectLst/>
                            <a:latin typeface="Cambria Math" panose="02040503050406030204" pitchFamily="18" charset="0"/>
                          </a:rPr>
                          <m:t>𝑚𝑖𝑛</m:t>
                        </m:r>
                      </m:sub>
                    </m:sSub>
                  </m:oMath>
                </a14:m>
                <a:r>
                  <a:rPr lang="en-US" sz="2000" i="0" dirty="0">
                    <a:solidFill>
                      <a:srgbClr val="202122"/>
                    </a:solidFill>
                    <a:effectLst/>
                  </a:rPr>
                  <a:t>, </a:t>
                </a:r>
                <a:r>
                  <a:rPr lang="ru-RU" sz="2000" i="0" dirty="0">
                    <a:solidFill>
                      <a:srgbClr val="202122"/>
                    </a:solidFill>
                    <a:effectLst/>
                  </a:rPr>
                  <a:t>а в противоположном ему — уменьшаем на</a:t>
                </a:r>
                <a:r>
                  <a:rPr lang="en-US" sz="2000" i="0" dirty="0">
                    <a:solidFill>
                      <a:srgbClr val="202122"/>
                    </a:solidFill>
                    <a:effectLst/>
                  </a:rPr>
                  <a:t> </a:t>
                </a:r>
                <a:r>
                  <a:rPr lang="ru-RU" sz="2000" i="0" dirty="0">
                    <a:solidFill>
                      <a:srgbClr val="202122"/>
                    </a:solidFill>
                    <a:effectLst/>
                  </a:rPr>
                  <a:t> </a:t>
                </a:r>
                <a14:m>
                  <m:oMath xmlns:m="http://schemas.openxmlformats.org/officeDocument/2006/math">
                    <m:sSub>
                      <m:sSubPr>
                        <m:ctrlPr>
                          <a:rPr lang="en-US" sz="2000" b="0" i="1" smtClean="0">
                            <a:solidFill>
                              <a:srgbClr val="202122"/>
                            </a:solidFill>
                            <a:effectLst/>
                            <a:latin typeface="Cambria Math" panose="02040503050406030204" pitchFamily="18" charset="0"/>
                          </a:rPr>
                        </m:ctrlPr>
                      </m:sSubPr>
                      <m:e>
                        <m:r>
                          <a:rPr lang="en-US" sz="2000" b="0" i="1" smtClean="0">
                            <a:solidFill>
                              <a:srgbClr val="202122"/>
                            </a:solidFill>
                            <a:effectLst/>
                            <a:latin typeface="Cambria Math" panose="02040503050406030204" pitchFamily="18" charset="0"/>
                          </a:rPr>
                          <m:t>𝑐</m:t>
                        </m:r>
                      </m:e>
                      <m:sub>
                        <m:r>
                          <a:rPr lang="en-US" sz="2000" b="0" i="1" smtClean="0">
                            <a:solidFill>
                              <a:srgbClr val="202122"/>
                            </a:solidFill>
                            <a:effectLst/>
                            <a:latin typeface="Cambria Math" panose="02040503050406030204" pitchFamily="18" charset="0"/>
                          </a:rPr>
                          <m:t>𝑚𝑖𝑛</m:t>
                        </m:r>
                      </m:sub>
                    </m:sSub>
                  </m:oMath>
                </a14:m>
                <a:r>
                  <a:rPr lang="en-US" sz="2000" i="0" dirty="0">
                    <a:solidFill>
                      <a:srgbClr val="202122"/>
                    </a:solidFill>
                    <a:effectLst/>
                  </a:rPr>
                  <a:t>.</a:t>
                </a:r>
              </a:p>
              <a:p>
                <a:pPr marL="971550" lvl="1" indent="-514350">
                  <a:lnSpc>
                    <a:spcPct val="120000"/>
                  </a:lnSpc>
                  <a:buFont typeface="+mj-lt"/>
                  <a:buAutoNum type="arabicPeriod"/>
                </a:pPr>
                <a:r>
                  <a:rPr lang="ru-RU" sz="2000" i="0" dirty="0">
                    <a:solidFill>
                      <a:srgbClr val="202122"/>
                    </a:solidFill>
                    <a:effectLst/>
                  </a:rPr>
                  <a:t>Модифицируем остаточную сеть.</a:t>
                </a:r>
                <a:endParaRPr lang="en-US" sz="2000" i="0" dirty="0">
                  <a:solidFill>
                    <a:srgbClr val="202122"/>
                  </a:solidFill>
                  <a:effectLst/>
                </a:endParaRPr>
              </a:p>
              <a:p>
                <a:pPr marL="514350" indent="-514350">
                  <a:lnSpc>
                    <a:spcPct val="120000"/>
                  </a:lnSpc>
                  <a:buFont typeface="+mj-lt"/>
                  <a:buAutoNum type="arabicPeriod"/>
                </a:pPr>
                <a:r>
                  <a:rPr lang="ru-RU" sz="2000" i="0" dirty="0">
                    <a:solidFill>
                      <a:srgbClr val="202122"/>
                    </a:solidFill>
                    <a:effectLst/>
                  </a:rPr>
                  <a:t>Возвращаемся на шаг 2.</a:t>
                </a:r>
                <a:endParaRPr lang="ru-RU" sz="2000" dirty="0"/>
              </a:p>
            </p:txBody>
          </p:sp>
        </mc:Choice>
        <mc:Fallback xmlns="">
          <p:sp>
            <p:nvSpPr>
              <p:cNvPr id="3" name="Заметки 2"/>
              <p:cNvSpPr>
                <a:spLocks noGrp="1"/>
              </p:cNvSpPr>
              <p:nvPr>
                <p:ph type="body" idx="1"/>
              </p:nvPr>
            </p:nvSpPr>
            <p:spPr/>
            <p:txBody>
              <a:bodyPr/>
              <a:lstStyle/>
              <a:p>
                <a:pPr marL="0" indent="0">
                  <a:lnSpc>
                    <a:spcPct val="120000"/>
                  </a:lnSpc>
                  <a:buFont typeface="+mj-lt"/>
                  <a:buNone/>
                </a:pPr>
                <a:r>
                  <a:rPr lang="ru-RU" sz="2000" b="1" i="1" u="none" dirty="0">
                    <a:solidFill>
                      <a:srgbClr val="202122"/>
                    </a:solidFill>
                    <a:effectLst/>
                  </a:rPr>
                  <a:t>Алгоритм:</a:t>
                </a:r>
              </a:p>
              <a:p>
                <a:pPr marL="514350" indent="-514350">
                  <a:lnSpc>
                    <a:spcPct val="120000"/>
                  </a:lnSpc>
                  <a:buFont typeface="+mj-lt"/>
                  <a:buAutoNum type="arabicPeriod"/>
                </a:pPr>
                <a:r>
                  <a:rPr lang="ru-RU" sz="2000" i="0" dirty="0">
                    <a:solidFill>
                      <a:srgbClr val="202122"/>
                    </a:solidFill>
                    <a:effectLst/>
                  </a:rPr>
                  <a:t>В остаточной сети находим любой путь из источника в сток. Если такого пути нет, останавливаемся.</a:t>
                </a:r>
              </a:p>
              <a:p>
                <a:pPr marL="514350" indent="-514350">
                  <a:lnSpc>
                    <a:spcPct val="120000"/>
                  </a:lnSpc>
                  <a:buFont typeface="+mj-lt"/>
                  <a:buAutoNum type="arabicPeriod"/>
                </a:pPr>
                <a:r>
                  <a:rPr lang="ru-RU" sz="2000" i="0" dirty="0">
                    <a:solidFill>
                      <a:srgbClr val="202122"/>
                    </a:solidFill>
                    <a:effectLst/>
                  </a:rPr>
                  <a:t>Пускаем через найденный путь (он называется </a:t>
                </a:r>
                <a:r>
                  <a:rPr lang="ru-RU" sz="2000" i="1" dirty="0">
                    <a:solidFill>
                      <a:srgbClr val="202122"/>
                    </a:solidFill>
                    <a:effectLst/>
                  </a:rPr>
                  <a:t>увеличивающим путём</a:t>
                </a:r>
                <a:r>
                  <a:rPr lang="ru-RU" sz="2000" i="0" dirty="0">
                    <a:solidFill>
                      <a:srgbClr val="202122"/>
                    </a:solidFill>
                    <a:effectLst/>
                  </a:rPr>
                  <a:t> или </a:t>
                </a:r>
                <a:r>
                  <a:rPr lang="ru-RU" sz="2000" i="1" dirty="0">
                    <a:solidFill>
                      <a:srgbClr val="202122"/>
                    </a:solidFill>
                    <a:effectLst/>
                  </a:rPr>
                  <a:t>увеличивающей цепью</a:t>
                </a:r>
                <a:r>
                  <a:rPr lang="ru-RU" sz="2000" i="0" dirty="0">
                    <a:solidFill>
                      <a:srgbClr val="202122"/>
                    </a:solidFill>
                    <a:effectLst/>
                  </a:rPr>
                  <a:t>) максимально возможный поток:</a:t>
                </a:r>
                <a:endParaRPr lang="en-US" sz="2000" i="0" dirty="0">
                  <a:solidFill>
                    <a:srgbClr val="202122"/>
                  </a:solidFill>
                  <a:effectLst/>
                </a:endParaRPr>
              </a:p>
              <a:p>
                <a:pPr marL="971550" lvl="1" indent="-514350">
                  <a:lnSpc>
                    <a:spcPct val="120000"/>
                  </a:lnSpc>
                  <a:buFont typeface="+mj-lt"/>
                  <a:buAutoNum type="arabicPeriod"/>
                </a:pPr>
                <a:r>
                  <a:rPr lang="ru-RU" sz="2000" i="0" dirty="0">
                    <a:solidFill>
                      <a:srgbClr val="202122"/>
                    </a:solidFill>
                    <a:effectLst/>
                  </a:rPr>
                  <a:t>На найденном пути в остаточной сети ищем ребро с минимальной пропускной способностью </a:t>
                </a:r>
                <a:r>
                  <a:rPr lang="en-US" sz="2000" b="0" i="0">
                    <a:solidFill>
                      <a:srgbClr val="202122"/>
                    </a:solidFill>
                    <a:effectLst/>
                    <a:latin typeface="Cambria Math" panose="02040503050406030204" pitchFamily="18" charset="0"/>
                  </a:rPr>
                  <a:t>𝑐_𝑚𝑖𝑛</a:t>
                </a:r>
                <a:r>
                  <a:rPr lang="en-US" sz="2000" i="0" dirty="0">
                    <a:solidFill>
                      <a:srgbClr val="202122"/>
                    </a:solidFill>
                    <a:effectLst/>
                  </a:rPr>
                  <a:t>.</a:t>
                </a:r>
              </a:p>
              <a:p>
                <a:pPr marL="971550" lvl="1" indent="-514350">
                  <a:lnSpc>
                    <a:spcPct val="120000"/>
                  </a:lnSpc>
                  <a:buFont typeface="+mj-lt"/>
                  <a:buAutoNum type="arabicPeriod"/>
                </a:pPr>
                <a:r>
                  <a:rPr lang="ru-RU" sz="2000" i="0" dirty="0">
                    <a:solidFill>
                      <a:srgbClr val="202122"/>
                    </a:solidFill>
                    <a:effectLst/>
                  </a:rPr>
                  <a:t>Для каждого ребра на найденном пути увеличиваем поток на</a:t>
                </a:r>
                <a:r>
                  <a:rPr lang="en-US" sz="2000" i="0" dirty="0">
                    <a:solidFill>
                      <a:srgbClr val="202122"/>
                    </a:solidFill>
                    <a:effectLst/>
                  </a:rPr>
                  <a:t> </a:t>
                </a:r>
                <a:r>
                  <a:rPr lang="ru-RU" sz="2000" i="0" dirty="0">
                    <a:solidFill>
                      <a:srgbClr val="202122"/>
                    </a:solidFill>
                    <a:effectLst/>
                  </a:rPr>
                  <a:t> </a:t>
                </a:r>
                <a:r>
                  <a:rPr lang="en-US" sz="2000" b="0" i="0">
                    <a:solidFill>
                      <a:srgbClr val="202122"/>
                    </a:solidFill>
                    <a:effectLst/>
                    <a:latin typeface="Cambria Math" panose="02040503050406030204" pitchFamily="18" charset="0"/>
                  </a:rPr>
                  <a:t>𝑐_𝑚𝑖𝑛</a:t>
                </a:r>
                <a:r>
                  <a:rPr lang="en-US" sz="2000" i="0" dirty="0">
                    <a:solidFill>
                      <a:srgbClr val="202122"/>
                    </a:solidFill>
                    <a:effectLst/>
                  </a:rPr>
                  <a:t>, </a:t>
                </a:r>
                <a:r>
                  <a:rPr lang="ru-RU" sz="2000" i="0" dirty="0">
                    <a:solidFill>
                      <a:srgbClr val="202122"/>
                    </a:solidFill>
                    <a:effectLst/>
                  </a:rPr>
                  <a:t>а в противоположном ему — уменьшаем на</a:t>
                </a:r>
                <a:r>
                  <a:rPr lang="en-US" sz="2000" i="0" dirty="0">
                    <a:solidFill>
                      <a:srgbClr val="202122"/>
                    </a:solidFill>
                    <a:effectLst/>
                  </a:rPr>
                  <a:t> </a:t>
                </a:r>
                <a:r>
                  <a:rPr lang="ru-RU" sz="2000" i="0" dirty="0">
                    <a:solidFill>
                      <a:srgbClr val="202122"/>
                    </a:solidFill>
                    <a:effectLst/>
                  </a:rPr>
                  <a:t> </a:t>
                </a:r>
                <a:r>
                  <a:rPr lang="en-US" sz="2000" b="0" i="0">
                    <a:solidFill>
                      <a:srgbClr val="202122"/>
                    </a:solidFill>
                    <a:effectLst/>
                    <a:latin typeface="Cambria Math" panose="02040503050406030204" pitchFamily="18" charset="0"/>
                  </a:rPr>
                  <a:t>𝑐_𝑚𝑖𝑛</a:t>
                </a:r>
                <a:r>
                  <a:rPr lang="en-US" sz="2000" i="0" dirty="0">
                    <a:solidFill>
                      <a:srgbClr val="202122"/>
                    </a:solidFill>
                    <a:effectLst/>
                  </a:rPr>
                  <a:t>.</a:t>
                </a:r>
              </a:p>
              <a:p>
                <a:pPr marL="971550" lvl="1" indent="-514350">
                  <a:lnSpc>
                    <a:spcPct val="120000"/>
                  </a:lnSpc>
                  <a:buFont typeface="+mj-lt"/>
                  <a:buAutoNum type="arabicPeriod"/>
                </a:pPr>
                <a:r>
                  <a:rPr lang="ru-RU" sz="2000" i="0" dirty="0">
                    <a:solidFill>
                      <a:srgbClr val="202122"/>
                    </a:solidFill>
                    <a:effectLst/>
                  </a:rPr>
                  <a:t>Модифицируем остаточную сеть.</a:t>
                </a:r>
                <a:endParaRPr lang="en-US" sz="2000" i="0" dirty="0">
                  <a:solidFill>
                    <a:srgbClr val="202122"/>
                  </a:solidFill>
                  <a:effectLst/>
                </a:endParaRPr>
              </a:p>
              <a:p>
                <a:pPr marL="514350" indent="-514350">
                  <a:lnSpc>
                    <a:spcPct val="120000"/>
                  </a:lnSpc>
                  <a:buFont typeface="+mj-lt"/>
                  <a:buAutoNum type="arabicPeriod"/>
                </a:pPr>
                <a:r>
                  <a:rPr lang="ru-RU" sz="2000" i="0" dirty="0">
                    <a:solidFill>
                      <a:srgbClr val="202122"/>
                    </a:solidFill>
                    <a:effectLst/>
                  </a:rPr>
                  <a:t>Возвращаемся на шаг 2.</a:t>
                </a:r>
                <a:endParaRPr lang="ru-RU" sz="2000" dirty="0"/>
              </a:p>
            </p:txBody>
          </p:sp>
        </mc:Fallback>
      </mc:AlternateContent>
      <p:sp>
        <p:nvSpPr>
          <p:cNvPr id="4" name="Номер слайда 3"/>
          <p:cNvSpPr>
            <a:spLocks noGrp="1"/>
          </p:cNvSpPr>
          <p:nvPr>
            <p:ph type="sldNum" sz="quarter" idx="5"/>
          </p:nvPr>
        </p:nvSpPr>
        <p:spPr/>
        <p:txBody>
          <a:bodyPr/>
          <a:lstStyle/>
          <a:p>
            <a:fld id="{A1246E4F-E65A-41D6-8CB8-7A0A7C6B5581}" type="slidenum">
              <a:rPr lang="ru-RU" smtClean="0"/>
              <a:t>9</a:t>
            </a:fld>
            <a:endParaRPr lang="ru-RU"/>
          </a:p>
        </p:txBody>
      </p:sp>
    </p:spTree>
    <p:extLst>
      <p:ext uri="{BB962C8B-B14F-4D97-AF65-F5344CB8AC3E}">
        <p14:creationId xmlns:p14="http://schemas.microsoft.com/office/powerpoint/2010/main" val="4025666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A1246E4F-E65A-41D6-8CB8-7A0A7C6B5581}" type="slidenum">
              <a:rPr lang="ru-RU" smtClean="0"/>
              <a:t>10</a:t>
            </a:fld>
            <a:endParaRPr lang="ru-RU"/>
          </a:p>
        </p:txBody>
      </p:sp>
    </p:spTree>
    <p:extLst>
      <p:ext uri="{BB962C8B-B14F-4D97-AF65-F5344CB8AC3E}">
        <p14:creationId xmlns:p14="http://schemas.microsoft.com/office/powerpoint/2010/main" val="1048308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pPr algn="l">
                  <a:buFont typeface="+mj-lt"/>
                  <a:buAutoNum type="arabicPeriod"/>
                </a:pPr>
                <a:r>
                  <a:rPr lang="ru-RU" b="0" i="0" dirty="0">
                    <a:solidFill>
                      <a:srgbClr val="222222"/>
                    </a:solidFill>
                    <a:effectLst/>
                    <a:latin typeface="Arial" panose="020B0604020202020204" pitchFamily="34" charset="0"/>
                  </a:rPr>
                  <a:t>Положим все потоки равными нулю. Остаточная сеть изначально совпадает с исходной сетью.</a:t>
                </a:r>
              </a:p>
              <a:p>
                <a:pPr algn="l">
                  <a:buFont typeface="+mj-lt"/>
                  <a:buAutoNum type="arabicPeriod"/>
                </a:pPr>
                <a:r>
                  <a:rPr lang="ru-RU" b="0" i="0" dirty="0">
                    <a:solidFill>
                      <a:srgbClr val="222222"/>
                    </a:solidFill>
                    <a:effectLst/>
                    <a:latin typeface="Arial" panose="020B0604020202020204" pitchFamily="34" charset="0"/>
                  </a:rPr>
                  <a:t>В остаточной сети находим кратчайший путь из источника в сток. Если такого пути нет, останавливаемся.</a:t>
                </a:r>
              </a:p>
              <a:p>
                <a:pPr algn="l">
                  <a:buFont typeface="+mj-lt"/>
                  <a:buAutoNum type="arabicPeriod"/>
                </a:pPr>
                <a:r>
                  <a:rPr lang="ru-RU" b="0" i="0" dirty="0">
                    <a:solidFill>
                      <a:srgbClr val="222222"/>
                    </a:solidFill>
                    <a:effectLst/>
                    <a:latin typeface="Arial" panose="020B0604020202020204" pitchFamily="34" charset="0"/>
                  </a:rPr>
                  <a:t>Пускаем через найденный путь (он называется </a:t>
                </a:r>
                <a:r>
                  <a:rPr lang="ru-RU" b="1" i="0" dirty="0">
                    <a:solidFill>
                      <a:srgbClr val="222222"/>
                    </a:solidFill>
                    <a:effectLst/>
                    <a:latin typeface="Arial" panose="020B0604020202020204" pitchFamily="34" charset="0"/>
                  </a:rPr>
                  <a:t>увеличивающим путём</a:t>
                </a:r>
                <a:r>
                  <a:rPr lang="ru-RU" b="0" i="0" dirty="0">
                    <a:solidFill>
                      <a:srgbClr val="222222"/>
                    </a:solidFill>
                    <a:effectLst/>
                    <a:latin typeface="Arial" panose="020B0604020202020204" pitchFamily="34" charset="0"/>
                  </a:rPr>
                  <a:t> или </a:t>
                </a:r>
                <a:r>
                  <a:rPr lang="ru-RU" b="1" i="0" dirty="0">
                    <a:solidFill>
                      <a:srgbClr val="222222"/>
                    </a:solidFill>
                    <a:effectLst/>
                    <a:latin typeface="Arial" panose="020B0604020202020204" pitchFamily="34" charset="0"/>
                  </a:rPr>
                  <a:t>увеличивающей цепью</a:t>
                </a:r>
                <a:r>
                  <a:rPr lang="ru-RU" b="0" i="0" dirty="0">
                    <a:solidFill>
                      <a:srgbClr val="222222"/>
                    </a:solidFill>
                    <a:effectLst/>
                    <a:latin typeface="Arial" panose="020B0604020202020204" pitchFamily="34" charset="0"/>
                  </a:rPr>
                  <a:t>) максимально возможный поток:</a:t>
                </a:r>
              </a:p>
              <a:p>
                <a:pPr marL="742950" lvl="1" indent="-285750" algn="l">
                  <a:buFont typeface="+mj-lt"/>
                  <a:buAutoNum type="arabicPeriod"/>
                </a:pPr>
                <a:r>
                  <a:rPr lang="ru-RU" b="0" i="0" dirty="0">
                    <a:solidFill>
                      <a:srgbClr val="222222"/>
                    </a:solidFill>
                    <a:effectLst/>
                    <a:latin typeface="Arial" panose="020B0604020202020204" pitchFamily="34" charset="0"/>
                  </a:rPr>
                  <a:t>На найденном пути в остаточной сети ищем ребро с минимальной пропускной способностью </a:t>
                </a:r>
                <a14:m>
                  <m:oMath xmlns:m="http://schemas.openxmlformats.org/officeDocument/2006/math">
                    <m:sSub>
                      <m:sSubPr>
                        <m:ctrlPr>
                          <a:rPr lang="en-US" sz="1200" b="0" i="1" smtClean="0">
                            <a:solidFill>
                              <a:srgbClr val="202122"/>
                            </a:solidFill>
                            <a:effectLst/>
                            <a:latin typeface="Cambria Math" panose="02040503050406030204" pitchFamily="18" charset="0"/>
                          </a:rPr>
                        </m:ctrlPr>
                      </m:sSubPr>
                      <m:e>
                        <m:r>
                          <a:rPr lang="en-US" sz="1200" b="0" i="1" smtClean="0">
                            <a:solidFill>
                              <a:srgbClr val="202122"/>
                            </a:solidFill>
                            <a:effectLst/>
                            <a:latin typeface="Cambria Math" panose="02040503050406030204" pitchFamily="18" charset="0"/>
                          </a:rPr>
                          <m:t>𝑐</m:t>
                        </m:r>
                      </m:e>
                      <m:sub>
                        <m:r>
                          <a:rPr lang="en-US" sz="1200" b="0" i="1" smtClean="0">
                            <a:solidFill>
                              <a:srgbClr val="202122"/>
                            </a:solidFill>
                            <a:effectLst/>
                            <a:latin typeface="Cambria Math" panose="02040503050406030204" pitchFamily="18" charset="0"/>
                          </a:rPr>
                          <m:t>𝑚𝑖𝑛</m:t>
                        </m:r>
                      </m:sub>
                    </m:sSub>
                  </m:oMath>
                </a14:m>
                <a:r>
                  <a:rPr lang="ru-RU" b="0" i="0" dirty="0">
                    <a:solidFill>
                      <a:srgbClr val="222222"/>
                    </a:solidFill>
                    <a:effectLst/>
                    <a:latin typeface="Arial" panose="020B0604020202020204" pitchFamily="34" charset="0"/>
                  </a:rPr>
                  <a:t>.</a:t>
                </a:r>
              </a:p>
              <a:p>
                <a:pPr marL="742950" lvl="1" indent="-285750" algn="l">
                  <a:buFont typeface="+mj-lt"/>
                  <a:buAutoNum type="arabicPeriod"/>
                </a:pPr>
                <a:r>
                  <a:rPr lang="ru-RU" b="0" i="0" dirty="0">
                    <a:solidFill>
                      <a:srgbClr val="222222"/>
                    </a:solidFill>
                    <a:effectLst/>
                    <a:latin typeface="Arial" panose="020B0604020202020204" pitchFamily="34" charset="0"/>
                  </a:rPr>
                  <a:t>Для каждого ребра на найденном пути увеличиваем поток на </a:t>
                </a:r>
                <a14:m>
                  <m:oMath xmlns:m="http://schemas.openxmlformats.org/officeDocument/2006/math">
                    <m:sSub>
                      <m:sSubPr>
                        <m:ctrlPr>
                          <a:rPr lang="en-US" sz="1200" b="0" i="1" smtClean="0">
                            <a:solidFill>
                              <a:srgbClr val="202122"/>
                            </a:solidFill>
                            <a:effectLst/>
                            <a:latin typeface="Cambria Math" panose="02040503050406030204" pitchFamily="18" charset="0"/>
                          </a:rPr>
                        </m:ctrlPr>
                      </m:sSubPr>
                      <m:e>
                        <m:r>
                          <a:rPr lang="en-US" sz="1200" b="0" i="1" smtClean="0">
                            <a:solidFill>
                              <a:srgbClr val="202122"/>
                            </a:solidFill>
                            <a:effectLst/>
                            <a:latin typeface="Cambria Math" panose="02040503050406030204" pitchFamily="18" charset="0"/>
                          </a:rPr>
                          <m:t>𝑐</m:t>
                        </m:r>
                      </m:e>
                      <m:sub>
                        <m:r>
                          <a:rPr lang="en-US" sz="1200" b="0" i="1" smtClean="0">
                            <a:solidFill>
                              <a:srgbClr val="202122"/>
                            </a:solidFill>
                            <a:effectLst/>
                            <a:latin typeface="Cambria Math" panose="02040503050406030204" pitchFamily="18" charset="0"/>
                          </a:rPr>
                          <m:t>𝑚𝑖𝑛</m:t>
                        </m:r>
                      </m:sub>
                    </m:sSub>
                  </m:oMath>
                </a14:m>
                <a:r>
                  <a:rPr lang="ru-RU" b="0" i="0" dirty="0">
                    <a:solidFill>
                      <a:srgbClr val="222222"/>
                    </a:solidFill>
                    <a:effectLst/>
                    <a:latin typeface="Arial" panose="020B0604020202020204" pitchFamily="34" charset="0"/>
                  </a:rPr>
                  <a:t>, а в противоположном ему — уменьшаем на </a:t>
                </a:r>
                <a14:m>
                  <m:oMath xmlns:m="http://schemas.openxmlformats.org/officeDocument/2006/math">
                    <m:sSub>
                      <m:sSubPr>
                        <m:ctrlPr>
                          <a:rPr lang="en-US" sz="1200" b="0" i="1" smtClean="0">
                            <a:solidFill>
                              <a:srgbClr val="202122"/>
                            </a:solidFill>
                            <a:effectLst/>
                            <a:latin typeface="Cambria Math" panose="02040503050406030204" pitchFamily="18" charset="0"/>
                          </a:rPr>
                        </m:ctrlPr>
                      </m:sSubPr>
                      <m:e>
                        <m:r>
                          <a:rPr lang="en-US" sz="1200" b="0" i="1" smtClean="0">
                            <a:solidFill>
                              <a:srgbClr val="202122"/>
                            </a:solidFill>
                            <a:effectLst/>
                            <a:latin typeface="Cambria Math" panose="02040503050406030204" pitchFamily="18" charset="0"/>
                          </a:rPr>
                          <m:t>𝑐</m:t>
                        </m:r>
                      </m:e>
                      <m:sub>
                        <m:r>
                          <a:rPr lang="en-US" sz="1200" b="0" i="1" smtClean="0">
                            <a:solidFill>
                              <a:srgbClr val="202122"/>
                            </a:solidFill>
                            <a:effectLst/>
                            <a:latin typeface="Cambria Math" panose="02040503050406030204" pitchFamily="18" charset="0"/>
                          </a:rPr>
                          <m:t>𝑚𝑖𝑛</m:t>
                        </m:r>
                      </m:sub>
                    </m:sSub>
                  </m:oMath>
                </a14:m>
                <a:r>
                  <a:rPr lang="ru-RU" b="0" i="0" dirty="0">
                    <a:solidFill>
                      <a:srgbClr val="222222"/>
                    </a:solidFill>
                    <a:effectLst/>
                    <a:latin typeface="Arial" panose="020B0604020202020204" pitchFamily="34" charset="0"/>
                  </a:rPr>
                  <a:t>.</a:t>
                </a:r>
              </a:p>
              <a:p>
                <a:pPr marL="742950" lvl="1" indent="-285750" algn="l">
                  <a:buFont typeface="+mj-lt"/>
                  <a:buAutoNum type="arabicPeriod"/>
                </a:pPr>
                <a:r>
                  <a:rPr lang="ru-RU" b="0" i="0" dirty="0">
                    <a:solidFill>
                      <a:srgbClr val="222222"/>
                    </a:solidFill>
                    <a:effectLst/>
                    <a:latin typeface="Arial" panose="020B0604020202020204" pitchFamily="34" charset="0"/>
                  </a:rPr>
                  <a:t>Модифицируем остаточную сеть. Для всех рёбер на найденном пути, а также для противоположных им рёбер, вычисляем новую пропускную способность. Если она стала ненулевой, добавляем ребро к остаточной сети, а если обнулилась, стираем его.</a:t>
                </a:r>
              </a:p>
              <a:p>
                <a:pPr algn="l">
                  <a:buFont typeface="+mj-lt"/>
                  <a:buAutoNum type="arabicPeriod"/>
                </a:pPr>
                <a:r>
                  <a:rPr lang="ru-RU" b="0" i="0" dirty="0">
                    <a:solidFill>
                      <a:srgbClr val="222222"/>
                    </a:solidFill>
                    <a:effectLst/>
                    <a:latin typeface="Arial" panose="020B0604020202020204" pitchFamily="34" charset="0"/>
                  </a:rPr>
                  <a:t>Возвращаемся на шаг 2.</a:t>
                </a:r>
              </a:p>
              <a:p>
                <a:endParaRPr lang="ru-RU" dirty="0"/>
              </a:p>
            </p:txBody>
          </p:sp>
        </mc:Choice>
        <mc:Fallback xmlns="">
          <p:sp>
            <p:nvSpPr>
              <p:cNvPr id="3" name="Заметки 2"/>
              <p:cNvSpPr>
                <a:spLocks noGrp="1"/>
              </p:cNvSpPr>
              <p:nvPr>
                <p:ph type="body" idx="1"/>
              </p:nvPr>
            </p:nvSpPr>
            <p:spPr/>
            <p:txBody>
              <a:bodyPr/>
              <a:lstStyle/>
              <a:p>
                <a:pPr algn="l">
                  <a:buFont typeface="+mj-lt"/>
                  <a:buAutoNum type="arabicPeriod"/>
                </a:pPr>
                <a:r>
                  <a:rPr lang="ru-RU" b="0" i="0" dirty="0">
                    <a:solidFill>
                      <a:srgbClr val="222222"/>
                    </a:solidFill>
                    <a:effectLst/>
                    <a:latin typeface="Arial" panose="020B0604020202020204" pitchFamily="34" charset="0"/>
                  </a:rPr>
                  <a:t>Положим все потоки равными нулю. Остаточная сеть изначально совпадает с исходной сетью.</a:t>
                </a:r>
              </a:p>
              <a:p>
                <a:pPr algn="l">
                  <a:buFont typeface="+mj-lt"/>
                  <a:buAutoNum type="arabicPeriod"/>
                </a:pPr>
                <a:r>
                  <a:rPr lang="ru-RU" b="0" i="0" dirty="0">
                    <a:solidFill>
                      <a:srgbClr val="222222"/>
                    </a:solidFill>
                    <a:effectLst/>
                    <a:latin typeface="Arial" panose="020B0604020202020204" pitchFamily="34" charset="0"/>
                  </a:rPr>
                  <a:t>В остаточной сети находим кратчайший путь из источника в сток. Если такого пути нет, останавливаемся.</a:t>
                </a:r>
              </a:p>
              <a:p>
                <a:pPr algn="l">
                  <a:buFont typeface="+mj-lt"/>
                  <a:buAutoNum type="arabicPeriod"/>
                </a:pPr>
                <a:r>
                  <a:rPr lang="ru-RU" b="0" i="0" dirty="0">
                    <a:solidFill>
                      <a:srgbClr val="222222"/>
                    </a:solidFill>
                    <a:effectLst/>
                    <a:latin typeface="Arial" panose="020B0604020202020204" pitchFamily="34" charset="0"/>
                  </a:rPr>
                  <a:t>Пускаем через найденный путь (он называется </a:t>
                </a:r>
                <a:r>
                  <a:rPr lang="ru-RU" b="1" i="0" dirty="0">
                    <a:solidFill>
                      <a:srgbClr val="222222"/>
                    </a:solidFill>
                    <a:effectLst/>
                    <a:latin typeface="Arial" panose="020B0604020202020204" pitchFamily="34" charset="0"/>
                  </a:rPr>
                  <a:t>увеличивающим путём</a:t>
                </a:r>
                <a:r>
                  <a:rPr lang="ru-RU" b="0" i="0" dirty="0">
                    <a:solidFill>
                      <a:srgbClr val="222222"/>
                    </a:solidFill>
                    <a:effectLst/>
                    <a:latin typeface="Arial" panose="020B0604020202020204" pitchFamily="34" charset="0"/>
                  </a:rPr>
                  <a:t> или </a:t>
                </a:r>
                <a:r>
                  <a:rPr lang="ru-RU" b="1" i="0" dirty="0">
                    <a:solidFill>
                      <a:srgbClr val="222222"/>
                    </a:solidFill>
                    <a:effectLst/>
                    <a:latin typeface="Arial" panose="020B0604020202020204" pitchFamily="34" charset="0"/>
                  </a:rPr>
                  <a:t>увеличивающей цепью</a:t>
                </a:r>
                <a:r>
                  <a:rPr lang="ru-RU" b="0" i="0" dirty="0">
                    <a:solidFill>
                      <a:srgbClr val="222222"/>
                    </a:solidFill>
                    <a:effectLst/>
                    <a:latin typeface="Arial" panose="020B0604020202020204" pitchFamily="34" charset="0"/>
                  </a:rPr>
                  <a:t>) максимально возможный поток:</a:t>
                </a:r>
              </a:p>
              <a:p>
                <a:pPr marL="742950" lvl="1" indent="-285750" algn="l">
                  <a:buFont typeface="+mj-lt"/>
                  <a:buAutoNum type="arabicPeriod"/>
                </a:pPr>
                <a:r>
                  <a:rPr lang="ru-RU" b="0" i="0" dirty="0">
                    <a:solidFill>
                      <a:srgbClr val="222222"/>
                    </a:solidFill>
                    <a:effectLst/>
                    <a:latin typeface="Arial" panose="020B0604020202020204" pitchFamily="34" charset="0"/>
                  </a:rPr>
                  <a:t>На найденном пути в остаточной сети ищем ребро с минимальной пропускной способностью </a:t>
                </a:r>
                <a:r>
                  <a:rPr lang="en-US" sz="1200" b="0" i="0">
                    <a:solidFill>
                      <a:srgbClr val="202122"/>
                    </a:solidFill>
                    <a:effectLst/>
                    <a:latin typeface="Cambria Math" panose="02040503050406030204" pitchFamily="18" charset="0"/>
                  </a:rPr>
                  <a:t>𝑐_𝑚𝑖𝑛</a:t>
                </a:r>
                <a:r>
                  <a:rPr lang="ru-RU" b="0" i="0" dirty="0">
                    <a:solidFill>
                      <a:srgbClr val="222222"/>
                    </a:solidFill>
                    <a:effectLst/>
                    <a:latin typeface="Arial" panose="020B0604020202020204" pitchFamily="34" charset="0"/>
                  </a:rPr>
                  <a:t>.</a:t>
                </a:r>
              </a:p>
              <a:p>
                <a:pPr marL="742950" lvl="1" indent="-285750" algn="l">
                  <a:buFont typeface="+mj-lt"/>
                  <a:buAutoNum type="arabicPeriod"/>
                </a:pPr>
                <a:r>
                  <a:rPr lang="ru-RU" b="0" i="0" dirty="0">
                    <a:solidFill>
                      <a:srgbClr val="222222"/>
                    </a:solidFill>
                    <a:effectLst/>
                    <a:latin typeface="Arial" panose="020B0604020202020204" pitchFamily="34" charset="0"/>
                  </a:rPr>
                  <a:t>Для каждого ребра на найденном пути увеличиваем поток на </a:t>
                </a:r>
                <a:r>
                  <a:rPr lang="en-US" sz="1200" b="0" i="0">
                    <a:solidFill>
                      <a:srgbClr val="202122"/>
                    </a:solidFill>
                    <a:effectLst/>
                    <a:latin typeface="Cambria Math" panose="02040503050406030204" pitchFamily="18" charset="0"/>
                  </a:rPr>
                  <a:t>𝑐_𝑚𝑖𝑛</a:t>
                </a:r>
                <a:r>
                  <a:rPr lang="ru-RU" b="0" i="0" dirty="0">
                    <a:solidFill>
                      <a:srgbClr val="222222"/>
                    </a:solidFill>
                    <a:effectLst/>
                    <a:latin typeface="Arial" panose="020B0604020202020204" pitchFamily="34" charset="0"/>
                  </a:rPr>
                  <a:t>, а в противоположном ему — уменьшаем на </a:t>
                </a:r>
                <a:r>
                  <a:rPr lang="en-US" sz="1200" b="0" i="0">
                    <a:solidFill>
                      <a:srgbClr val="202122"/>
                    </a:solidFill>
                    <a:effectLst/>
                    <a:latin typeface="Cambria Math" panose="02040503050406030204" pitchFamily="18" charset="0"/>
                  </a:rPr>
                  <a:t>𝑐_𝑚𝑖𝑛</a:t>
                </a:r>
                <a:r>
                  <a:rPr lang="ru-RU" b="0" i="0" dirty="0">
                    <a:solidFill>
                      <a:srgbClr val="222222"/>
                    </a:solidFill>
                    <a:effectLst/>
                    <a:latin typeface="Arial" panose="020B0604020202020204" pitchFamily="34" charset="0"/>
                  </a:rPr>
                  <a:t>.</a:t>
                </a:r>
              </a:p>
              <a:p>
                <a:pPr marL="742950" lvl="1" indent="-285750" algn="l">
                  <a:buFont typeface="+mj-lt"/>
                  <a:buAutoNum type="arabicPeriod"/>
                </a:pPr>
                <a:r>
                  <a:rPr lang="ru-RU" b="0" i="0" dirty="0">
                    <a:solidFill>
                      <a:srgbClr val="222222"/>
                    </a:solidFill>
                    <a:effectLst/>
                    <a:latin typeface="Arial" panose="020B0604020202020204" pitchFamily="34" charset="0"/>
                  </a:rPr>
                  <a:t>Модифицируем остаточную сеть. Для всех рёбер на найденном пути, а также для противоположных им рёбер, вычисляем новую пропускную способность. Если она стала ненулевой, добавляем ребро к остаточной сети, а если обнулилась, стираем его.</a:t>
                </a:r>
              </a:p>
              <a:p>
                <a:pPr algn="l">
                  <a:buFont typeface="+mj-lt"/>
                  <a:buAutoNum type="arabicPeriod"/>
                </a:pPr>
                <a:r>
                  <a:rPr lang="ru-RU" b="0" i="0" dirty="0">
                    <a:solidFill>
                      <a:srgbClr val="222222"/>
                    </a:solidFill>
                    <a:effectLst/>
                    <a:latin typeface="Arial" panose="020B0604020202020204" pitchFamily="34" charset="0"/>
                  </a:rPr>
                  <a:t>Возвращаемся на шаг 2.</a:t>
                </a:r>
              </a:p>
              <a:p>
                <a:endParaRPr lang="ru-RU" dirty="0"/>
              </a:p>
            </p:txBody>
          </p:sp>
        </mc:Fallback>
      </mc:AlternateContent>
      <p:sp>
        <p:nvSpPr>
          <p:cNvPr id="4" name="Номер слайда 3"/>
          <p:cNvSpPr>
            <a:spLocks noGrp="1"/>
          </p:cNvSpPr>
          <p:nvPr>
            <p:ph type="sldNum" sz="quarter" idx="5"/>
          </p:nvPr>
        </p:nvSpPr>
        <p:spPr/>
        <p:txBody>
          <a:bodyPr/>
          <a:lstStyle/>
          <a:p>
            <a:fld id="{A1246E4F-E65A-41D6-8CB8-7A0A7C6B5581}" type="slidenum">
              <a:rPr lang="ru-RU" smtClean="0"/>
              <a:t>11</a:t>
            </a:fld>
            <a:endParaRPr lang="ru-RU"/>
          </a:p>
        </p:txBody>
      </p:sp>
    </p:spTree>
    <p:extLst>
      <p:ext uri="{BB962C8B-B14F-4D97-AF65-F5344CB8AC3E}">
        <p14:creationId xmlns:p14="http://schemas.microsoft.com/office/powerpoint/2010/main" val="1114010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B07C03-A43E-AE65-3381-C3B842F2C636}"/>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93959D11-A87D-9B29-45DF-B24DDE3DD9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55E3EF89-F10F-E7CD-8897-1730E6355536}"/>
              </a:ext>
            </a:extLst>
          </p:cNvPr>
          <p:cNvSpPr>
            <a:spLocks noGrp="1"/>
          </p:cNvSpPr>
          <p:nvPr>
            <p:ph type="dt" sz="half" idx="10"/>
          </p:nvPr>
        </p:nvSpPr>
        <p:spPr/>
        <p:txBody>
          <a:bodyPr/>
          <a:lstStyle/>
          <a:p>
            <a:fld id="{66676FF4-B3C8-4E12-86D2-0E345730BBBF}" type="datetimeFigureOut">
              <a:rPr lang="ru-RU" smtClean="0"/>
              <a:t>08.12.2023</a:t>
            </a:fld>
            <a:endParaRPr lang="ru-RU"/>
          </a:p>
        </p:txBody>
      </p:sp>
      <p:sp>
        <p:nvSpPr>
          <p:cNvPr id="5" name="Нижний колонтитул 4">
            <a:extLst>
              <a:ext uri="{FF2B5EF4-FFF2-40B4-BE49-F238E27FC236}">
                <a16:creationId xmlns:a16="http://schemas.microsoft.com/office/drawing/2014/main" id="{141C10A7-AE2E-74EA-F41A-040784FC85D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65648EA-BEB9-BFFD-2335-1309C20D82B7}"/>
              </a:ext>
            </a:extLst>
          </p:cNvPr>
          <p:cNvSpPr>
            <a:spLocks noGrp="1"/>
          </p:cNvSpPr>
          <p:nvPr>
            <p:ph type="sldNum" sz="quarter" idx="12"/>
          </p:nvPr>
        </p:nvSpPr>
        <p:spPr/>
        <p:txBody>
          <a:bodyPr/>
          <a:lstStyle/>
          <a:p>
            <a:fld id="{91CAB98C-CD5D-4F03-9771-4042DE6FD4B8}" type="slidenum">
              <a:rPr lang="ru-RU" smtClean="0"/>
              <a:t>‹#›</a:t>
            </a:fld>
            <a:endParaRPr lang="ru-RU"/>
          </a:p>
        </p:txBody>
      </p:sp>
    </p:spTree>
    <p:extLst>
      <p:ext uri="{BB962C8B-B14F-4D97-AF65-F5344CB8AC3E}">
        <p14:creationId xmlns:p14="http://schemas.microsoft.com/office/powerpoint/2010/main" val="4217565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7690393-4B32-DB71-311B-7F345CFE3356}"/>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8BEB64E6-C07B-E062-AEA6-109AE66DB12D}"/>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CE81042-C0FC-5133-A8AD-4C6649052D3C}"/>
              </a:ext>
            </a:extLst>
          </p:cNvPr>
          <p:cNvSpPr>
            <a:spLocks noGrp="1"/>
          </p:cNvSpPr>
          <p:nvPr>
            <p:ph type="dt" sz="half" idx="10"/>
          </p:nvPr>
        </p:nvSpPr>
        <p:spPr/>
        <p:txBody>
          <a:bodyPr/>
          <a:lstStyle/>
          <a:p>
            <a:fld id="{66676FF4-B3C8-4E12-86D2-0E345730BBBF}" type="datetimeFigureOut">
              <a:rPr lang="ru-RU" smtClean="0"/>
              <a:t>08.12.2023</a:t>
            </a:fld>
            <a:endParaRPr lang="ru-RU"/>
          </a:p>
        </p:txBody>
      </p:sp>
      <p:sp>
        <p:nvSpPr>
          <p:cNvPr id="5" name="Нижний колонтитул 4">
            <a:extLst>
              <a:ext uri="{FF2B5EF4-FFF2-40B4-BE49-F238E27FC236}">
                <a16:creationId xmlns:a16="http://schemas.microsoft.com/office/drawing/2014/main" id="{BA6EBBCE-EA1F-71DE-7DD0-4615787BABD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630F0C6-BC8C-2393-2DFA-37A45FA71F75}"/>
              </a:ext>
            </a:extLst>
          </p:cNvPr>
          <p:cNvSpPr>
            <a:spLocks noGrp="1"/>
          </p:cNvSpPr>
          <p:nvPr>
            <p:ph type="sldNum" sz="quarter" idx="12"/>
          </p:nvPr>
        </p:nvSpPr>
        <p:spPr/>
        <p:txBody>
          <a:bodyPr/>
          <a:lstStyle/>
          <a:p>
            <a:fld id="{91CAB98C-CD5D-4F03-9771-4042DE6FD4B8}" type="slidenum">
              <a:rPr lang="ru-RU" smtClean="0"/>
              <a:t>‹#›</a:t>
            </a:fld>
            <a:endParaRPr lang="ru-RU"/>
          </a:p>
        </p:txBody>
      </p:sp>
    </p:spTree>
    <p:extLst>
      <p:ext uri="{BB962C8B-B14F-4D97-AF65-F5344CB8AC3E}">
        <p14:creationId xmlns:p14="http://schemas.microsoft.com/office/powerpoint/2010/main" val="3468597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D45B28F9-8460-D454-51AA-984A8BBD2787}"/>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87661823-1477-C503-506E-AFAE37E7E899}"/>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26E55CB-0D9F-BF06-1CCA-6A2DDC72FF51}"/>
              </a:ext>
            </a:extLst>
          </p:cNvPr>
          <p:cNvSpPr>
            <a:spLocks noGrp="1"/>
          </p:cNvSpPr>
          <p:nvPr>
            <p:ph type="dt" sz="half" idx="10"/>
          </p:nvPr>
        </p:nvSpPr>
        <p:spPr/>
        <p:txBody>
          <a:bodyPr/>
          <a:lstStyle/>
          <a:p>
            <a:fld id="{66676FF4-B3C8-4E12-86D2-0E345730BBBF}" type="datetimeFigureOut">
              <a:rPr lang="ru-RU" smtClean="0"/>
              <a:t>08.12.2023</a:t>
            </a:fld>
            <a:endParaRPr lang="ru-RU"/>
          </a:p>
        </p:txBody>
      </p:sp>
      <p:sp>
        <p:nvSpPr>
          <p:cNvPr id="5" name="Нижний колонтитул 4">
            <a:extLst>
              <a:ext uri="{FF2B5EF4-FFF2-40B4-BE49-F238E27FC236}">
                <a16:creationId xmlns:a16="http://schemas.microsoft.com/office/drawing/2014/main" id="{DBC7D529-FB87-96AD-7D60-80C73221B20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9AC6511-A99C-0FAD-1A5E-C31C4D897969}"/>
              </a:ext>
            </a:extLst>
          </p:cNvPr>
          <p:cNvSpPr>
            <a:spLocks noGrp="1"/>
          </p:cNvSpPr>
          <p:nvPr>
            <p:ph type="sldNum" sz="quarter" idx="12"/>
          </p:nvPr>
        </p:nvSpPr>
        <p:spPr/>
        <p:txBody>
          <a:bodyPr/>
          <a:lstStyle/>
          <a:p>
            <a:fld id="{91CAB98C-CD5D-4F03-9771-4042DE6FD4B8}" type="slidenum">
              <a:rPr lang="ru-RU" smtClean="0"/>
              <a:t>‹#›</a:t>
            </a:fld>
            <a:endParaRPr lang="ru-RU"/>
          </a:p>
        </p:txBody>
      </p:sp>
    </p:spTree>
    <p:extLst>
      <p:ext uri="{BB962C8B-B14F-4D97-AF65-F5344CB8AC3E}">
        <p14:creationId xmlns:p14="http://schemas.microsoft.com/office/powerpoint/2010/main" val="4215407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D3FA61-17C1-B440-8F5E-68F4FC8E6432}"/>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2E76A24-BEBB-C06C-E0B4-251834002F5B}"/>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DE208CE-D5AA-73F0-0163-AA99D5E99C8B}"/>
              </a:ext>
            </a:extLst>
          </p:cNvPr>
          <p:cNvSpPr>
            <a:spLocks noGrp="1"/>
          </p:cNvSpPr>
          <p:nvPr>
            <p:ph type="dt" sz="half" idx="10"/>
          </p:nvPr>
        </p:nvSpPr>
        <p:spPr/>
        <p:txBody>
          <a:bodyPr/>
          <a:lstStyle/>
          <a:p>
            <a:fld id="{66676FF4-B3C8-4E12-86D2-0E345730BBBF}" type="datetimeFigureOut">
              <a:rPr lang="ru-RU" smtClean="0"/>
              <a:t>08.12.2023</a:t>
            </a:fld>
            <a:endParaRPr lang="ru-RU"/>
          </a:p>
        </p:txBody>
      </p:sp>
      <p:sp>
        <p:nvSpPr>
          <p:cNvPr id="5" name="Нижний колонтитул 4">
            <a:extLst>
              <a:ext uri="{FF2B5EF4-FFF2-40B4-BE49-F238E27FC236}">
                <a16:creationId xmlns:a16="http://schemas.microsoft.com/office/drawing/2014/main" id="{CFFB0069-551A-E3AE-F1B4-9C966AE6466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37FB588-69B3-0D16-6EA7-E3AFABEF65EE}"/>
              </a:ext>
            </a:extLst>
          </p:cNvPr>
          <p:cNvSpPr>
            <a:spLocks noGrp="1"/>
          </p:cNvSpPr>
          <p:nvPr>
            <p:ph type="sldNum" sz="quarter" idx="12"/>
          </p:nvPr>
        </p:nvSpPr>
        <p:spPr/>
        <p:txBody>
          <a:bodyPr/>
          <a:lstStyle/>
          <a:p>
            <a:fld id="{91CAB98C-CD5D-4F03-9771-4042DE6FD4B8}" type="slidenum">
              <a:rPr lang="ru-RU" smtClean="0"/>
              <a:t>‹#›</a:t>
            </a:fld>
            <a:endParaRPr lang="ru-RU"/>
          </a:p>
        </p:txBody>
      </p:sp>
    </p:spTree>
    <p:extLst>
      <p:ext uri="{BB962C8B-B14F-4D97-AF65-F5344CB8AC3E}">
        <p14:creationId xmlns:p14="http://schemas.microsoft.com/office/powerpoint/2010/main" val="190283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1AAB1D-60F2-6BE3-1CE8-2F6DC3F46725}"/>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5CD2E696-54D6-7C14-FC5D-2DB15AA89D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5A34D976-89DC-91BD-9946-532333CC030A}"/>
              </a:ext>
            </a:extLst>
          </p:cNvPr>
          <p:cNvSpPr>
            <a:spLocks noGrp="1"/>
          </p:cNvSpPr>
          <p:nvPr>
            <p:ph type="dt" sz="half" idx="10"/>
          </p:nvPr>
        </p:nvSpPr>
        <p:spPr/>
        <p:txBody>
          <a:bodyPr/>
          <a:lstStyle/>
          <a:p>
            <a:fld id="{66676FF4-B3C8-4E12-86D2-0E345730BBBF}" type="datetimeFigureOut">
              <a:rPr lang="ru-RU" smtClean="0"/>
              <a:t>08.12.2023</a:t>
            </a:fld>
            <a:endParaRPr lang="ru-RU"/>
          </a:p>
        </p:txBody>
      </p:sp>
      <p:sp>
        <p:nvSpPr>
          <p:cNvPr id="5" name="Нижний колонтитул 4">
            <a:extLst>
              <a:ext uri="{FF2B5EF4-FFF2-40B4-BE49-F238E27FC236}">
                <a16:creationId xmlns:a16="http://schemas.microsoft.com/office/drawing/2014/main" id="{9F101D37-2A33-8064-AA51-D2554291561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A2BF509-D9C0-69F6-F465-F0C56A4212F3}"/>
              </a:ext>
            </a:extLst>
          </p:cNvPr>
          <p:cNvSpPr>
            <a:spLocks noGrp="1"/>
          </p:cNvSpPr>
          <p:nvPr>
            <p:ph type="sldNum" sz="quarter" idx="12"/>
          </p:nvPr>
        </p:nvSpPr>
        <p:spPr/>
        <p:txBody>
          <a:bodyPr/>
          <a:lstStyle/>
          <a:p>
            <a:fld id="{91CAB98C-CD5D-4F03-9771-4042DE6FD4B8}" type="slidenum">
              <a:rPr lang="ru-RU" smtClean="0"/>
              <a:t>‹#›</a:t>
            </a:fld>
            <a:endParaRPr lang="ru-RU"/>
          </a:p>
        </p:txBody>
      </p:sp>
    </p:spTree>
    <p:extLst>
      <p:ext uri="{BB962C8B-B14F-4D97-AF65-F5344CB8AC3E}">
        <p14:creationId xmlns:p14="http://schemas.microsoft.com/office/powerpoint/2010/main" val="537065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8CC9FC-A460-A447-1A57-91EBA5B0A6C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9081A38-0D1E-01DE-9A75-4A2726767C5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2BDE93F4-73DC-9CB7-2AA8-ED8E0F3B16FE}"/>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0E96666A-0EBF-1C65-E2C6-D15325701594}"/>
              </a:ext>
            </a:extLst>
          </p:cNvPr>
          <p:cNvSpPr>
            <a:spLocks noGrp="1"/>
          </p:cNvSpPr>
          <p:nvPr>
            <p:ph type="dt" sz="half" idx="10"/>
          </p:nvPr>
        </p:nvSpPr>
        <p:spPr/>
        <p:txBody>
          <a:bodyPr/>
          <a:lstStyle/>
          <a:p>
            <a:fld id="{66676FF4-B3C8-4E12-86D2-0E345730BBBF}" type="datetimeFigureOut">
              <a:rPr lang="ru-RU" smtClean="0"/>
              <a:t>08.12.2023</a:t>
            </a:fld>
            <a:endParaRPr lang="ru-RU"/>
          </a:p>
        </p:txBody>
      </p:sp>
      <p:sp>
        <p:nvSpPr>
          <p:cNvPr id="6" name="Нижний колонтитул 5">
            <a:extLst>
              <a:ext uri="{FF2B5EF4-FFF2-40B4-BE49-F238E27FC236}">
                <a16:creationId xmlns:a16="http://schemas.microsoft.com/office/drawing/2014/main" id="{ADB830D7-543E-CA39-62A1-7DB7588B74E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5CA5718C-91CD-8743-5C0E-FD9272F2B26D}"/>
              </a:ext>
            </a:extLst>
          </p:cNvPr>
          <p:cNvSpPr>
            <a:spLocks noGrp="1"/>
          </p:cNvSpPr>
          <p:nvPr>
            <p:ph type="sldNum" sz="quarter" idx="12"/>
          </p:nvPr>
        </p:nvSpPr>
        <p:spPr/>
        <p:txBody>
          <a:bodyPr/>
          <a:lstStyle/>
          <a:p>
            <a:fld id="{91CAB98C-CD5D-4F03-9771-4042DE6FD4B8}" type="slidenum">
              <a:rPr lang="ru-RU" smtClean="0"/>
              <a:t>‹#›</a:t>
            </a:fld>
            <a:endParaRPr lang="ru-RU"/>
          </a:p>
        </p:txBody>
      </p:sp>
    </p:spTree>
    <p:extLst>
      <p:ext uri="{BB962C8B-B14F-4D97-AF65-F5344CB8AC3E}">
        <p14:creationId xmlns:p14="http://schemas.microsoft.com/office/powerpoint/2010/main" val="50199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6BF0BB-9D5E-9F5E-40A3-ACC9ADD9B42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A99E1A7D-054E-807B-8C31-3331C86675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3BE9467-0297-9A5B-5011-8591B0E5F582}"/>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5F6AFA17-AC0E-FB58-EBA2-91BA59B385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352B2409-AC14-3911-1D91-992F8EA07F61}"/>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D4AF93C0-3AB9-4365-1DDE-3832D596CF19}"/>
              </a:ext>
            </a:extLst>
          </p:cNvPr>
          <p:cNvSpPr>
            <a:spLocks noGrp="1"/>
          </p:cNvSpPr>
          <p:nvPr>
            <p:ph type="dt" sz="half" idx="10"/>
          </p:nvPr>
        </p:nvSpPr>
        <p:spPr/>
        <p:txBody>
          <a:bodyPr/>
          <a:lstStyle/>
          <a:p>
            <a:fld id="{66676FF4-B3C8-4E12-86D2-0E345730BBBF}" type="datetimeFigureOut">
              <a:rPr lang="ru-RU" smtClean="0"/>
              <a:t>08.12.2023</a:t>
            </a:fld>
            <a:endParaRPr lang="ru-RU"/>
          </a:p>
        </p:txBody>
      </p:sp>
      <p:sp>
        <p:nvSpPr>
          <p:cNvPr id="8" name="Нижний колонтитул 7">
            <a:extLst>
              <a:ext uri="{FF2B5EF4-FFF2-40B4-BE49-F238E27FC236}">
                <a16:creationId xmlns:a16="http://schemas.microsoft.com/office/drawing/2014/main" id="{3D31E4DB-1786-A025-C247-B13306B825AB}"/>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288881D9-84A5-166B-28AF-523D74EB05DB}"/>
              </a:ext>
            </a:extLst>
          </p:cNvPr>
          <p:cNvSpPr>
            <a:spLocks noGrp="1"/>
          </p:cNvSpPr>
          <p:nvPr>
            <p:ph type="sldNum" sz="quarter" idx="12"/>
          </p:nvPr>
        </p:nvSpPr>
        <p:spPr/>
        <p:txBody>
          <a:bodyPr/>
          <a:lstStyle/>
          <a:p>
            <a:fld id="{91CAB98C-CD5D-4F03-9771-4042DE6FD4B8}" type="slidenum">
              <a:rPr lang="ru-RU" smtClean="0"/>
              <a:t>‹#›</a:t>
            </a:fld>
            <a:endParaRPr lang="ru-RU"/>
          </a:p>
        </p:txBody>
      </p:sp>
    </p:spTree>
    <p:extLst>
      <p:ext uri="{BB962C8B-B14F-4D97-AF65-F5344CB8AC3E}">
        <p14:creationId xmlns:p14="http://schemas.microsoft.com/office/powerpoint/2010/main" val="886464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E5CE1A-61F6-92B2-825F-CA1C66ADEB89}"/>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98821222-E583-CBE1-8A39-315CACC9091F}"/>
              </a:ext>
            </a:extLst>
          </p:cNvPr>
          <p:cNvSpPr>
            <a:spLocks noGrp="1"/>
          </p:cNvSpPr>
          <p:nvPr>
            <p:ph type="dt" sz="half" idx="10"/>
          </p:nvPr>
        </p:nvSpPr>
        <p:spPr/>
        <p:txBody>
          <a:bodyPr/>
          <a:lstStyle/>
          <a:p>
            <a:fld id="{66676FF4-B3C8-4E12-86D2-0E345730BBBF}" type="datetimeFigureOut">
              <a:rPr lang="ru-RU" smtClean="0"/>
              <a:t>08.12.2023</a:t>
            </a:fld>
            <a:endParaRPr lang="ru-RU"/>
          </a:p>
        </p:txBody>
      </p:sp>
      <p:sp>
        <p:nvSpPr>
          <p:cNvPr id="4" name="Нижний колонтитул 3">
            <a:extLst>
              <a:ext uri="{FF2B5EF4-FFF2-40B4-BE49-F238E27FC236}">
                <a16:creationId xmlns:a16="http://schemas.microsoft.com/office/drawing/2014/main" id="{D6F77865-357F-BF03-000F-83F2D535FDCB}"/>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784786CB-40EE-038F-CA97-3D07AD902218}"/>
              </a:ext>
            </a:extLst>
          </p:cNvPr>
          <p:cNvSpPr>
            <a:spLocks noGrp="1"/>
          </p:cNvSpPr>
          <p:nvPr>
            <p:ph type="sldNum" sz="quarter" idx="12"/>
          </p:nvPr>
        </p:nvSpPr>
        <p:spPr/>
        <p:txBody>
          <a:bodyPr/>
          <a:lstStyle/>
          <a:p>
            <a:fld id="{91CAB98C-CD5D-4F03-9771-4042DE6FD4B8}" type="slidenum">
              <a:rPr lang="ru-RU" smtClean="0"/>
              <a:t>‹#›</a:t>
            </a:fld>
            <a:endParaRPr lang="ru-RU"/>
          </a:p>
        </p:txBody>
      </p:sp>
    </p:spTree>
    <p:extLst>
      <p:ext uri="{BB962C8B-B14F-4D97-AF65-F5344CB8AC3E}">
        <p14:creationId xmlns:p14="http://schemas.microsoft.com/office/powerpoint/2010/main" val="3111587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15E46E4F-C7B2-C8C8-8269-F49E1414AC7F}"/>
              </a:ext>
            </a:extLst>
          </p:cNvPr>
          <p:cNvSpPr>
            <a:spLocks noGrp="1"/>
          </p:cNvSpPr>
          <p:nvPr>
            <p:ph type="dt" sz="half" idx="10"/>
          </p:nvPr>
        </p:nvSpPr>
        <p:spPr/>
        <p:txBody>
          <a:bodyPr/>
          <a:lstStyle/>
          <a:p>
            <a:fld id="{66676FF4-B3C8-4E12-86D2-0E345730BBBF}" type="datetimeFigureOut">
              <a:rPr lang="ru-RU" smtClean="0"/>
              <a:t>08.12.2023</a:t>
            </a:fld>
            <a:endParaRPr lang="ru-RU"/>
          </a:p>
        </p:txBody>
      </p:sp>
      <p:sp>
        <p:nvSpPr>
          <p:cNvPr id="3" name="Нижний колонтитул 2">
            <a:extLst>
              <a:ext uri="{FF2B5EF4-FFF2-40B4-BE49-F238E27FC236}">
                <a16:creationId xmlns:a16="http://schemas.microsoft.com/office/drawing/2014/main" id="{03632BA9-7003-91F6-1C05-3E4E32C955CD}"/>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71A8A03-E99A-A413-AA66-92F58E84085A}"/>
              </a:ext>
            </a:extLst>
          </p:cNvPr>
          <p:cNvSpPr>
            <a:spLocks noGrp="1"/>
          </p:cNvSpPr>
          <p:nvPr>
            <p:ph type="sldNum" sz="quarter" idx="12"/>
          </p:nvPr>
        </p:nvSpPr>
        <p:spPr/>
        <p:txBody>
          <a:bodyPr/>
          <a:lstStyle/>
          <a:p>
            <a:fld id="{91CAB98C-CD5D-4F03-9771-4042DE6FD4B8}" type="slidenum">
              <a:rPr lang="ru-RU" smtClean="0"/>
              <a:t>‹#›</a:t>
            </a:fld>
            <a:endParaRPr lang="ru-RU"/>
          </a:p>
        </p:txBody>
      </p:sp>
    </p:spTree>
    <p:extLst>
      <p:ext uri="{BB962C8B-B14F-4D97-AF65-F5344CB8AC3E}">
        <p14:creationId xmlns:p14="http://schemas.microsoft.com/office/powerpoint/2010/main" val="3316566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71197C4-39E7-A320-36B6-C07E766DFE6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8ADCC8C-0597-BDA9-2829-29AACDC456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3813CDF-F2C9-BE1D-7BAF-D761136EED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1AF619B-0ECC-3AD6-F11E-274FADDCED78}"/>
              </a:ext>
            </a:extLst>
          </p:cNvPr>
          <p:cNvSpPr>
            <a:spLocks noGrp="1"/>
          </p:cNvSpPr>
          <p:nvPr>
            <p:ph type="dt" sz="half" idx="10"/>
          </p:nvPr>
        </p:nvSpPr>
        <p:spPr/>
        <p:txBody>
          <a:bodyPr/>
          <a:lstStyle/>
          <a:p>
            <a:fld id="{66676FF4-B3C8-4E12-86D2-0E345730BBBF}" type="datetimeFigureOut">
              <a:rPr lang="ru-RU" smtClean="0"/>
              <a:t>08.12.2023</a:t>
            </a:fld>
            <a:endParaRPr lang="ru-RU"/>
          </a:p>
        </p:txBody>
      </p:sp>
      <p:sp>
        <p:nvSpPr>
          <p:cNvPr id="6" name="Нижний колонтитул 5">
            <a:extLst>
              <a:ext uri="{FF2B5EF4-FFF2-40B4-BE49-F238E27FC236}">
                <a16:creationId xmlns:a16="http://schemas.microsoft.com/office/drawing/2014/main" id="{0B9ED3B0-CC46-4384-D616-21BB2C83E18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632689F-CEC4-1D52-70AC-C877AD213BFC}"/>
              </a:ext>
            </a:extLst>
          </p:cNvPr>
          <p:cNvSpPr>
            <a:spLocks noGrp="1"/>
          </p:cNvSpPr>
          <p:nvPr>
            <p:ph type="sldNum" sz="quarter" idx="12"/>
          </p:nvPr>
        </p:nvSpPr>
        <p:spPr/>
        <p:txBody>
          <a:bodyPr/>
          <a:lstStyle/>
          <a:p>
            <a:fld id="{91CAB98C-CD5D-4F03-9771-4042DE6FD4B8}" type="slidenum">
              <a:rPr lang="ru-RU" smtClean="0"/>
              <a:t>‹#›</a:t>
            </a:fld>
            <a:endParaRPr lang="ru-RU"/>
          </a:p>
        </p:txBody>
      </p:sp>
    </p:spTree>
    <p:extLst>
      <p:ext uri="{BB962C8B-B14F-4D97-AF65-F5344CB8AC3E}">
        <p14:creationId xmlns:p14="http://schemas.microsoft.com/office/powerpoint/2010/main" val="3192039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BC668C-329A-BCDA-C531-8E8655730C9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33797719-10F9-A10C-6240-3590C59F0D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A0272055-4A8B-43AC-D23E-2172A71C35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3AF90E98-E3EA-C3A9-10BA-E9240CED2E69}"/>
              </a:ext>
            </a:extLst>
          </p:cNvPr>
          <p:cNvSpPr>
            <a:spLocks noGrp="1"/>
          </p:cNvSpPr>
          <p:nvPr>
            <p:ph type="dt" sz="half" idx="10"/>
          </p:nvPr>
        </p:nvSpPr>
        <p:spPr/>
        <p:txBody>
          <a:bodyPr/>
          <a:lstStyle/>
          <a:p>
            <a:fld id="{66676FF4-B3C8-4E12-86D2-0E345730BBBF}" type="datetimeFigureOut">
              <a:rPr lang="ru-RU" smtClean="0"/>
              <a:t>08.12.2023</a:t>
            </a:fld>
            <a:endParaRPr lang="ru-RU"/>
          </a:p>
        </p:txBody>
      </p:sp>
      <p:sp>
        <p:nvSpPr>
          <p:cNvPr id="6" name="Нижний колонтитул 5">
            <a:extLst>
              <a:ext uri="{FF2B5EF4-FFF2-40B4-BE49-F238E27FC236}">
                <a16:creationId xmlns:a16="http://schemas.microsoft.com/office/drawing/2014/main" id="{16F0A663-61CF-94B2-28CA-10174AD63DC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5C97C8C-743A-FDAA-AF49-C969E4DBADF1}"/>
              </a:ext>
            </a:extLst>
          </p:cNvPr>
          <p:cNvSpPr>
            <a:spLocks noGrp="1"/>
          </p:cNvSpPr>
          <p:nvPr>
            <p:ph type="sldNum" sz="quarter" idx="12"/>
          </p:nvPr>
        </p:nvSpPr>
        <p:spPr/>
        <p:txBody>
          <a:bodyPr/>
          <a:lstStyle/>
          <a:p>
            <a:fld id="{91CAB98C-CD5D-4F03-9771-4042DE6FD4B8}" type="slidenum">
              <a:rPr lang="ru-RU" smtClean="0"/>
              <a:t>‹#›</a:t>
            </a:fld>
            <a:endParaRPr lang="ru-RU"/>
          </a:p>
        </p:txBody>
      </p:sp>
    </p:spTree>
    <p:extLst>
      <p:ext uri="{BB962C8B-B14F-4D97-AF65-F5344CB8AC3E}">
        <p14:creationId xmlns:p14="http://schemas.microsoft.com/office/powerpoint/2010/main" val="2308032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49EA73-C4CD-CD08-FD6C-C449DC6A4F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46760898-6E17-BEE8-805F-807EF9AA16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DA5DF29-BA0B-C89A-86A6-608CAD4050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676FF4-B3C8-4E12-86D2-0E345730BBBF}" type="datetimeFigureOut">
              <a:rPr lang="ru-RU" smtClean="0"/>
              <a:t>08.12.2023</a:t>
            </a:fld>
            <a:endParaRPr lang="ru-RU"/>
          </a:p>
        </p:txBody>
      </p:sp>
      <p:sp>
        <p:nvSpPr>
          <p:cNvPr id="5" name="Нижний колонтитул 4">
            <a:extLst>
              <a:ext uri="{FF2B5EF4-FFF2-40B4-BE49-F238E27FC236}">
                <a16:creationId xmlns:a16="http://schemas.microsoft.com/office/drawing/2014/main" id="{D7D91F3D-2AEA-5AE2-113E-36A27D3FBC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B0524937-250F-2AFA-57C7-E634677035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CAB98C-CD5D-4F03-9771-4042DE6FD4B8}" type="slidenum">
              <a:rPr lang="ru-RU" smtClean="0"/>
              <a:t>‹#›</a:t>
            </a:fld>
            <a:endParaRPr lang="ru-RU"/>
          </a:p>
        </p:txBody>
      </p:sp>
    </p:spTree>
    <p:extLst>
      <p:ext uri="{BB962C8B-B14F-4D97-AF65-F5344CB8AC3E}">
        <p14:creationId xmlns:p14="http://schemas.microsoft.com/office/powerpoint/2010/main" val="1015389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4.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B1FBDB5A-E406-4C26-1A1E-DA690F387E75}"/>
              </a:ext>
            </a:extLst>
          </p:cNvPr>
          <p:cNvPicPr>
            <a:picLocks noChangeAspect="1" noChangeArrowheads="1"/>
          </p:cNvPicPr>
          <p:nvPr/>
        </p:nvPicPr>
        <p:blipFill>
          <a:blip r:embed="rId2">
            <a:alphaModFix amt="5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10509676">
            <a:off x="8243887" y="1314619"/>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5FE402D4-CE3D-0AF9-925B-690AF67CDE4E}"/>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42617" y="-864864"/>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8F5AF8DA-D746-67EE-A14C-4C0488126564}"/>
              </a:ext>
            </a:extLst>
          </p:cNvPr>
          <p:cNvSpPr>
            <a:spLocks noGrp="1"/>
          </p:cNvSpPr>
          <p:nvPr>
            <p:ph type="ctrTitle"/>
          </p:nvPr>
        </p:nvSpPr>
        <p:spPr/>
        <p:txBody>
          <a:bodyPr>
            <a:normAutofit fontScale="90000"/>
          </a:bodyPr>
          <a:lstStyle/>
          <a:p>
            <a:r>
              <a:rPr lang="ru-RU" dirty="0">
                <a:latin typeface="Franklin Gothic Heavy" panose="020B0903020102020204" pitchFamily="34" charset="0"/>
              </a:rPr>
              <a:t>Задача о максимальном потоке в графе</a:t>
            </a:r>
          </a:p>
        </p:txBody>
      </p:sp>
      <p:sp>
        <p:nvSpPr>
          <p:cNvPr id="3" name="Подзаголовок 2">
            <a:extLst>
              <a:ext uri="{FF2B5EF4-FFF2-40B4-BE49-F238E27FC236}">
                <a16:creationId xmlns:a16="http://schemas.microsoft.com/office/drawing/2014/main" id="{93AE80B8-B94D-9180-3B03-605B03C37BAC}"/>
              </a:ext>
            </a:extLst>
          </p:cNvPr>
          <p:cNvSpPr>
            <a:spLocks noGrp="1"/>
          </p:cNvSpPr>
          <p:nvPr>
            <p:ph type="subTitle" idx="1"/>
          </p:nvPr>
        </p:nvSpPr>
        <p:spPr/>
        <p:txBody>
          <a:bodyPr>
            <a:normAutofit/>
          </a:bodyPr>
          <a:lstStyle/>
          <a:p>
            <a:r>
              <a:rPr lang="ru-RU" dirty="0">
                <a:latin typeface="Century Gothic" panose="020B0502020202020204" pitchFamily="34" charset="0"/>
              </a:rPr>
              <a:t>команда группы АС-22-05</a:t>
            </a:r>
          </a:p>
          <a:p>
            <a:endParaRPr lang="ru-RU" dirty="0">
              <a:latin typeface="Franklin Gothic Book" panose="020B0503020102020204" pitchFamily="34" charset="0"/>
            </a:endParaRPr>
          </a:p>
        </p:txBody>
      </p:sp>
      <p:sp>
        <p:nvSpPr>
          <p:cNvPr id="7" name="Подзаголовок 2">
            <a:extLst>
              <a:ext uri="{FF2B5EF4-FFF2-40B4-BE49-F238E27FC236}">
                <a16:creationId xmlns:a16="http://schemas.microsoft.com/office/drawing/2014/main" id="{7355FEF2-8658-09B1-D29B-F57E742AD35C}"/>
              </a:ext>
            </a:extLst>
          </p:cNvPr>
          <p:cNvSpPr txBox="1">
            <a:spLocks/>
          </p:cNvSpPr>
          <p:nvPr/>
        </p:nvSpPr>
        <p:spPr>
          <a:xfrm>
            <a:off x="1523999" y="4264511"/>
            <a:ext cx="9144000" cy="1452821"/>
          </a:xfrm>
          <a:prstGeom prst="rect">
            <a:avLst/>
          </a:prstGeom>
        </p:spPr>
        <p:txBody>
          <a:bodyPr vert="horz" lIns="91440" tIns="45720" rIns="91440" bIns="45720" numCol="2"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rtl="0" eaLnBrk="1" latinLnBrk="0" hangingPunct="1">
              <a:lnSpc>
                <a:spcPct val="90000"/>
              </a:lnSpc>
              <a:spcBef>
                <a:spcPts val="1000"/>
              </a:spcBef>
              <a:spcAft>
                <a:spcPts val="0"/>
              </a:spcAft>
            </a:pPr>
            <a:r>
              <a:rPr lang="ru-RU" sz="2000" dirty="0">
                <a:solidFill>
                  <a:srgbClr val="000000"/>
                </a:solidFill>
                <a:latin typeface="Franklin Gothic Book" panose="020B0503020102020204" pitchFamily="34" charset="0"/>
              </a:rPr>
              <a:t>Арчаков Ильяс</a:t>
            </a:r>
          </a:p>
          <a:p>
            <a:pPr marL="0" indent="0" algn="ctr" rtl="0" eaLnBrk="1" latinLnBrk="0" hangingPunct="1">
              <a:lnSpc>
                <a:spcPct val="90000"/>
              </a:lnSpc>
              <a:spcBef>
                <a:spcPts val="1000"/>
              </a:spcBef>
              <a:spcAft>
                <a:spcPts val="0"/>
              </a:spcAft>
            </a:pPr>
            <a:r>
              <a:rPr lang="ru-RU" sz="2000" dirty="0" err="1">
                <a:solidFill>
                  <a:srgbClr val="000000"/>
                </a:solidFill>
                <a:latin typeface="Franklin Gothic Book" panose="020B0503020102020204" pitchFamily="34" charset="0"/>
              </a:rPr>
              <a:t>Епишов</a:t>
            </a:r>
            <a:r>
              <a:rPr lang="ru-RU" sz="2000" dirty="0">
                <a:solidFill>
                  <a:srgbClr val="000000"/>
                </a:solidFill>
                <a:latin typeface="Franklin Gothic Book" panose="020B0503020102020204" pitchFamily="34" charset="0"/>
              </a:rPr>
              <a:t> Сергей</a:t>
            </a:r>
            <a:endParaRPr lang="en-US" sz="2000" kern="1200" dirty="0">
              <a:solidFill>
                <a:srgbClr val="000000"/>
              </a:solidFill>
              <a:latin typeface="Franklin Gothic Book" panose="020B0503020102020204" pitchFamily="34" charset="0"/>
            </a:endParaRPr>
          </a:p>
          <a:p>
            <a:pPr marL="0" indent="0" algn="ctr" rtl="0" eaLnBrk="1" latinLnBrk="0" hangingPunct="1">
              <a:lnSpc>
                <a:spcPct val="90000"/>
              </a:lnSpc>
              <a:spcBef>
                <a:spcPts val="1000"/>
              </a:spcBef>
              <a:spcAft>
                <a:spcPts val="0"/>
              </a:spcAft>
            </a:pPr>
            <a:r>
              <a:rPr lang="ru-RU" sz="2000" kern="1200" dirty="0">
                <a:solidFill>
                  <a:srgbClr val="000000"/>
                </a:solidFill>
                <a:latin typeface="Franklin Gothic Book" panose="020B0503020102020204" pitchFamily="34" charset="0"/>
              </a:rPr>
              <a:t>Дмитриева Екатерина</a:t>
            </a:r>
            <a:endParaRPr lang="ru-RU" sz="2000" dirty="0">
              <a:latin typeface="Franklin Gothic Book" panose="020B0503020102020204" pitchFamily="34" charset="0"/>
            </a:endParaRPr>
          </a:p>
          <a:p>
            <a:pPr marL="0" indent="0" algn="ctr" rtl="0" eaLnBrk="1" latinLnBrk="0" hangingPunct="1">
              <a:lnSpc>
                <a:spcPct val="90000"/>
              </a:lnSpc>
              <a:spcBef>
                <a:spcPts val="1000"/>
              </a:spcBef>
              <a:spcAft>
                <a:spcPts val="0"/>
              </a:spcAft>
            </a:pPr>
            <a:r>
              <a:rPr lang="ru-RU" sz="2000" kern="1200" dirty="0">
                <a:solidFill>
                  <a:srgbClr val="000000"/>
                </a:solidFill>
                <a:latin typeface="Franklin Gothic Book" panose="020B0503020102020204" pitchFamily="34" charset="0"/>
              </a:rPr>
              <a:t>Котков Роман</a:t>
            </a:r>
          </a:p>
          <a:p>
            <a:pPr marL="0" indent="0" algn="ctr" rtl="0" eaLnBrk="1" latinLnBrk="0" hangingPunct="1">
              <a:lnSpc>
                <a:spcPct val="90000"/>
              </a:lnSpc>
              <a:spcBef>
                <a:spcPts val="1000"/>
              </a:spcBef>
              <a:spcAft>
                <a:spcPts val="0"/>
              </a:spcAft>
            </a:pPr>
            <a:r>
              <a:rPr lang="ru-RU" sz="2000" dirty="0">
                <a:latin typeface="Franklin Gothic Book" panose="020B0503020102020204" pitchFamily="34" charset="0"/>
              </a:rPr>
              <a:t>Сахаров Данила</a:t>
            </a:r>
          </a:p>
          <a:p>
            <a:pPr marL="0" indent="0" algn="ctr" rtl="0" eaLnBrk="1" latinLnBrk="0" hangingPunct="1">
              <a:lnSpc>
                <a:spcPct val="90000"/>
              </a:lnSpc>
              <a:spcBef>
                <a:spcPts val="1000"/>
              </a:spcBef>
              <a:spcAft>
                <a:spcPts val="0"/>
              </a:spcAft>
            </a:pPr>
            <a:r>
              <a:rPr lang="ru-RU" sz="2000" dirty="0">
                <a:latin typeface="Franklin Gothic Book" panose="020B0503020102020204" pitchFamily="34" charset="0"/>
              </a:rPr>
              <a:t>Смирнова Анна</a:t>
            </a:r>
          </a:p>
          <a:p>
            <a:r>
              <a:rPr lang="ru-RU" sz="2000" kern="1200" dirty="0">
                <a:solidFill>
                  <a:srgbClr val="000000"/>
                </a:solidFill>
                <a:effectLst/>
                <a:latin typeface="Franklin Gothic Book" panose="020B0503020102020204" pitchFamily="34" charset="0"/>
                <a:ea typeface="+mn-ea"/>
                <a:cs typeface="+mn-cs"/>
              </a:rPr>
              <a:t>Шпагин Алексей</a:t>
            </a:r>
            <a:endParaRPr lang="ru-RU" sz="1800" dirty="0">
              <a:effectLst/>
            </a:endParaRPr>
          </a:p>
        </p:txBody>
      </p:sp>
      <p:sp>
        <p:nvSpPr>
          <p:cNvPr id="11" name="Подзаголовок 2">
            <a:extLst>
              <a:ext uri="{FF2B5EF4-FFF2-40B4-BE49-F238E27FC236}">
                <a16:creationId xmlns:a16="http://schemas.microsoft.com/office/drawing/2014/main" id="{9AB05620-2416-72C1-09E5-25BDE416C9F5}"/>
              </a:ext>
            </a:extLst>
          </p:cNvPr>
          <p:cNvSpPr txBox="1">
            <a:spLocks/>
          </p:cNvSpPr>
          <p:nvPr/>
        </p:nvSpPr>
        <p:spPr>
          <a:xfrm>
            <a:off x="1523999" y="6268940"/>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ru-RU" sz="1800" dirty="0">
                <a:latin typeface="Century Gothic" panose="020B0502020202020204" pitchFamily="34" charset="0"/>
              </a:rPr>
              <a:t>Москва, 2023</a:t>
            </a:r>
            <a:endParaRPr lang="ru-RU" sz="1800" dirty="0">
              <a:latin typeface="Franklin Gothic Book" panose="020B0503020102020204" pitchFamily="34" charset="0"/>
            </a:endParaRPr>
          </a:p>
        </p:txBody>
      </p:sp>
    </p:spTree>
    <p:extLst>
      <p:ext uri="{BB962C8B-B14F-4D97-AF65-F5344CB8AC3E}">
        <p14:creationId xmlns:p14="http://schemas.microsoft.com/office/powerpoint/2010/main" val="520971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F188125F-D68B-D0AB-A7B7-1B322F43FFA1}"/>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1C5428D5-E4C6-405D-69A3-93CD14F44DE4}"/>
              </a:ext>
            </a:extLst>
          </p:cNvPr>
          <p:cNvPicPr>
            <a:picLocks noChangeAspect="1" noChangeArrowheads="1"/>
          </p:cNvPicPr>
          <p:nvPr/>
        </p:nvPicPr>
        <p:blipFill>
          <a:blip r:embed="rId5">
            <a:alphaModFix amt="35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 </a:t>
            </a:r>
            <a:r>
              <a:rPr lang="ru-RU" dirty="0" err="1">
                <a:latin typeface="Franklin Gothic Heavy" panose="020B0903020102020204" pitchFamily="34" charset="0"/>
              </a:rPr>
              <a:t>Эдмондса</a:t>
            </a:r>
            <a:r>
              <a:rPr lang="ru-RU" dirty="0">
                <a:latin typeface="Franklin Gothic Heavy" panose="020B0903020102020204" pitchFamily="34" charset="0"/>
              </a:rPr>
              <a:t>-Карпа</a:t>
            </a:r>
          </a:p>
        </p:txBody>
      </p:sp>
      <mc:AlternateContent xmlns:mc="http://schemas.openxmlformats.org/markup-compatibility/2006" xmlns:a14="http://schemas.microsoft.com/office/drawing/2010/main">
        <mc:Choice Requires="a14">
          <p:sp>
            <p:nvSpPr>
              <p:cNvPr id="2" name="Объект 1">
                <a:extLst>
                  <a:ext uri="{FF2B5EF4-FFF2-40B4-BE49-F238E27FC236}">
                    <a16:creationId xmlns:a16="http://schemas.microsoft.com/office/drawing/2014/main" id="{CC97426C-1D83-598F-60E5-D8A1367D38F5}"/>
                  </a:ext>
                </a:extLst>
              </p:cNvPr>
              <p:cNvSpPr>
                <a:spLocks noGrp="1"/>
              </p:cNvSpPr>
              <p:nvPr>
                <p:ph idx="1"/>
              </p:nvPr>
            </p:nvSpPr>
            <p:spPr>
              <a:xfrm>
                <a:off x="838200" y="1926771"/>
                <a:ext cx="10515600" cy="4250192"/>
              </a:xfrm>
            </p:spPr>
            <p:txBody>
              <a:bodyPr>
                <a:normAutofit/>
              </a:bodyPr>
              <a:lstStyle/>
              <a:p>
                <a:pPr marL="0" indent="0">
                  <a:lnSpc>
                    <a:spcPct val="100000"/>
                  </a:lnSpc>
                  <a:buNone/>
                </a:pPr>
                <a:r>
                  <a:rPr lang="ru-RU" sz="2400" dirty="0"/>
                  <a:t>Алгоритм представляет собой </a:t>
                </a:r>
                <a:r>
                  <a:rPr lang="ru-RU" sz="2400" b="1" dirty="0"/>
                  <a:t>частный случай </a:t>
                </a:r>
                <a:r>
                  <a:rPr lang="ru-RU" sz="2400" dirty="0"/>
                  <a:t>метода Форда-</a:t>
                </a:r>
                <a:r>
                  <a:rPr lang="ru-RU" sz="2400" dirty="0" err="1"/>
                  <a:t>Фалкерсона</a:t>
                </a:r>
                <a:r>
                  <a:rPr lang="ru-RU" sz="2400" dirty="0"/>
                  <a:t>. Впервые был опубликован в 1970 году советским учёным Е. А. </a:t>
                </a:r>
                <a:r>
                  <a:rPr lang="ru-RU" sz="2400" dirty="0" err="1"/>
                  <a:t>Диницом</a:t>
                </a:r>
                <a:r>
                  <a:rPr lang="ru-RU" sz="2400" dirty="0"/>
                  <a:t>. Позже, в 1972 году, был независимо открыт </a:t>
                </a:r>
                <a:r>
                  <a:rPr lang="ru-RU" sz="2400" dirty="0" err="1"/>
                  <a:t>Эдмондсом</a:t>
                </a:r>
                <a:r>
                  <a:rPr lang="ru-RU" sz="2400" dirty="0"/>
                  <a:t> и Карпом.</a:t>
                </a:r>
              </a:p>
              <a:p>
                <a:pPr marL="0" indent="0">
                  <a:lnSpc>
                    <a:spcPct val="100000"/>
                  </a:lnSpc>
                  <a:buNone/>
                </a:pPr>
                <a:r>
                  <a:rPr lang="ru-RU" sz="2400" dirty="0"/>
                  <a:t>Алгоритм </a:t>
                </a:r>
                <a:r>
                  <a:rPr lang="ru-RU" sz="2400" dirty="0" err="1"/>
                  <a:t>Эдмондса</a:t>
                </a:r>
                <a:r>
                  <a:rPr lang="ru-RU" sz="2400" dirty="0"/>
                  <a:t>-Карпа — это вариант алгоритма Форда-</a:t>
                </a:r>
                <a:r>
                  <a:rPr lang="ru-RU" sz="2400" dirty="0" err="1"/>
                  <a:t>Фалкерсона</a:t>
                </a:r>
                <a:r>
                  <a:rPr lang="ru-RU" sz="2400" dirty="0"/>
                  <a:t>, при котором на каждом шаге выбирают </a:t>
                </a:r>
                <a:r>
                  <a:rPr lang="ru-RU" sz="2400" b="1" dirty="0"/>
                  <a:t>кратчайший дополняющий путь </a:t>
                </a:r>
                <a:r>
                  <a:rPr lang="ru-RU" sz="2400" dirty="0"/>
                  <a:t>из </a:t>
                </a:r>
                <a14:m>
                  <m:oMath xmlns:m="http://schemas.openxmlformats.org/officeDocument/2006/math">
                    <m:r>
                      <a:rPr lang="en-US" sz="2400" b="1" i="1" smtClean="0">
                        <a:latin typeface="Cambria Math" panose="02040503050406030204" pitchFamily="18" charset="0"/>
                      </a:rPr>
                      <m:t>𝒔</m:t>
                    </m:r>
                  </m:oMath>
                </a14:m>
                <a:r>
                  <a:rPr lang="en-US" sz="2400" dirty="0"/>
                  <a:t> </a:t>
                </a:r>
                <a:r>
                  <a:rPr lang="ru-RU" sz="2400" dirty="0"/>
                  <a:t>в </a:t>
                </a:r>
                <a14:m>
                  <m:oMath xmlns:m="http://schemas.openxmlformats.org/officeDocument/2006/math">
                    <m:r>
                      <a:rPr lang="en-US" sz="2400" b="1" i="1" smtClean="0">
                        <a:latin typeface="Cambria Math" panose="02040503050406030204" pitchFamily="18" charset="0"/>
                      </a:rPr>
                      <m:t>𝒕</m:t>
                    </m:r>
                  </m:oMath>
                </a14:m>
                <a:r>
                  <a:rPr lang="ru-RU" sz="2400" dirty="0"/>
                  <a:t>  в остаточной сети (полагая, что </a:t>
                </a:r>
                <a:r>
                  <a:rPr lang="ru-RU" sz="2400" b="1" dirty="0"/>
                  <a:t>каждое ребро имеет единичную длину</a:t>
                </a:r>
                <a:r>
                  <a:rPr lang="ru-RU" sz="2400" dirty="0"/>
                  <a:t>).</a:t>
                </a:r>
              </a:p>
            </p:txBody>
          </p:sp>
        </mc:Choice>
        <mc:Fallback xmlns="">
          <p:sp>
            <p:nvSpPr>
              <p:cNvPr id="2" name="Объект 1">
                <a:extLst>
                  <a:ext uri="{FF2B5EF4-FFF2-40B4-BE49-F238E27FC236}">
                    <a16:creationId xmlns:a16="http://schemas.microsoft.com/office/drawing/2014/main" id="{CC97426C-1D83-598F-60E5-D8A1367D38F5}"/>
                  </a:ext>
                </a:extLst>
              </p:cNvPr>
              <p:cNvSpPr>
                <a:spLocks noGrp="1" noRot="1" noChangeAspect="1" noMove="1" noResize="1" noEditPoints="1" noAdjustHandles="1" noChangeArrowheads="1" noChangeShapeType="1" noTextEdit="1"/>
              </p:cNvSpPr>
              <p:nvPr>
                <p:ph idx="1"/>
              </p:nvPr>
            </p:nvSpPr>
            <p:spPr>
              <a:xfrm>
                <a:off x="838200" y="1926771"/>
                <a:ext cx="10515600" cy="4250192"/>
              </a:xfrm>
              <a:blipFill>
                <a:blip r:embed="rId6"/>
                <a:stretch>
                  <a:fillRect l="-928" t="-1148" r="-1043"/>
                </a:stretch>
              </a:blipFill>
            </p:spPr>
            <p:txBody>
              <a:bodyPr/>
              <a:lstStyle/>
              <a:p>
                <a:r>
                  <a:rPr lang="ru-RU">
                    <a:noFill/>
                  </a:rPr>
                  <a:t> </a:t>
                </a:r>
              </a:p>
            </p:txBody>
          </p:sp>
        </mc:Fallback>
      </mc:AlternateContent>
    </p:spTree>
    <p:extLst>
      <p:ext uri="{BB962C8B-B14F-4D97-AF65-F5344CB8AC3E}">
        <p14:creationId xmlns:p14="http://schemas.microsoft.com/office/powerpoint/2010/main" val="689999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274C24C-B4BD-16E1-7D2F-8EF13ECDAA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018" b="9847"/>
          <a:stretch/>
        </p:blipFill>
        <p:spPr bwMode="auto">
          <a:xfrm>
            <a:off x="6927176" y="3814775"/>
            <a:ext cx="3542978" cy="28472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F188125F-D68B-D0AB-A7B7-1B322F43FFA1}"/>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1C5428D5-E4C6-405D-69A3-93CD14F44DE4}"/>
              </a:ext>
            </a:extLst>
          </p:cNvPr>
          <p:cNvPicPr>
            <a:picLocks noChangeAspect="1" noChangeArrowheads="1"/>
          </p:cNvPicPr>
          <p:nvPr/>
        </p:nvPicPr>
        <p:blipFill>
          <a:blip r:embed="rId6">
            <a:alphaModFix amt="35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 </a:t>
            </a:r>
            <a:r>
              <a:rPr lang="ru-RU" dirty="0" err="1">
                <a:latin typeface="Franklin Gothic Heavy" panose="020B0903020102020204" pitchFamily="34" charset="0"/>
              </a:rPr>
              <a:t>Эдмондса</a:t>
            </a:r>
            <a:r>
              <a:rPr lang="ru-RU" dirty="0">
                <a:latin typeface="Franklin Gothic Heavy" panose="020B0903020102020204" pitchFamily="34" charset="0"/>
              </a:rPr>
              <a:t>-Карпа</a:t>
            </a:r>
          </a:p>
        </p:txBody>
      </p:sp>
      <mc:AlternateContent xmlns:mc="http://schemas.openxmlformats.org/markup-compatibility/2006" xmlns:a14="http://schemas.microsoft.com/office/drawing/2010/main">
        <mc:Choice Requires="a14">
          <p:sp>
            <p:nvSpPr>
              <p:cNvPr id="2" name="Объект 1">
                <a:extLst>
                  <a:ext uri="{FF2B5EF4-FFF2-40B4-BE49-F238E27FC236}">
                    <a16:creationId xmlns:a16="http://schemas.microsoft.com/office/drawing/2014/main" id="{CC97426C-1D83-598F-60E5-D8A1367D38F5}"/>
                  </a:ext>
                </a:extLst>
              </p:cNvPr>
              <p:cNvSpPr>
                <a:spLocks noGrp="1"/>
              </p:cNvSpPr>
              <p:nvPr>
                <p:ph idx="1"/>
              </p:nvPr>
            </p:nvSpPr>
            <p:spPr>
              <a:xfrm>
                <a:off x="838200" y="1825625"/>
                <a:ext cx="10515600" cy="4351338"/>
              </a:xfrm>
            </p:spPr>
            <p:txBody>
              <a:bodyPr>
                <a:normAutofit/>
              </a:bodyPr>
              <a:lstStyle/>
              <a:p>
                <a:pPr marL="0" indent="0">
                  <a:lnSpc>
                    <a:spcPct val="100000"/>
                  </a:lnSpc>
                  <a:buNone/>
                </a:pPr>
                <a:r>
                  <a:rPr lang="ru-RU" u="sng" dirty="0"/>
                  <a:t>Особенности:</a:t>
                </a:r>
              </a:p>
              <a:p>
                <a:pPr>
                  <a:lnSpc>
                    <a:spcPct val="100000"/>
                  </a:lnSpc>
                </a:pPr>
                <a:r>
                  <a:rPr lang="ru-RU" sz="2400" dirty="0"/>
                  <a:t>На каждом шаге выбирают </a:t>
                </a:r>
                <a:r>
                  <a:rPr lang="ru-RU" sz="2400" b="1" dirty="0"/>
                  <a:t>кратчайший</a:t>
                </a:r>
                <a:r>
                  <a:rPr lang="ru-RU" sz="2400" dirty="0"/>
                  <a:t> дополняющий путь.</a:t>
                </a:r>
              </a:p>
              <a:p>
                <a:pPr>
                  <a:lnSpc>
                    <a:spcPct val="100000"/>
                  </a:lnSpc>
                </a:pPr>
                <a:r>
                  <a:rPr lang="ru-RU" sz="2400" dirty="0"/>
                  <a:t>Кратчайший путь находится </a:t>
                </a:r>
                <a:r>
                  <a:rPr lang="ru-RU" sz="2400" b="1" dirty="0"/>
                  <a:t>поиском в ширину(</a:t>
                </a:r>
                <a:r>
                  <a:rPr lang="en-US" sz="2400" b="1" dirty="0"/>
                  <a:t>BFS)</a:t>
                </a:r>
                <a:r>
                  <a:rPr lang="ru-RU" sz="2400" b="1" dirty="0"/>
                  <a:t>.</a:t>
                </a:r>
              </a:p>
              <a:p>
                <a:pPr>
                  <a:lnSpc>
                    <a:spcPct val="100000"/>
                  </a:lnSpc>
                </a:pPr>
                <a:r>
                  <a:rPr lang="ru-RU" sz="2400" dirty="0"/>
                  <a:t>Есть граф «Грибок», на котором алгоритм дает плохую асимптотику (нижняя граница времени работы)</a:t>
                </a:r>
              </a:p>
              <a:p>
                <a:pPr>
                  <a:lnSpc>
                    <a:spcPct val="100000"/>
                  </a:lnSpc>
                </a:pPr>
                <a:r>
                  <a:rPr lang="ru-RU" sz="2400" dirty="0"/>
                  <a:t>Сложность: </a:t>
                </a:r>
                <a14:m>
                  <m:oMath xmlns:m="http://schemas.openxmlformats.org/officeDocument/2006/math">
                    <m:r>
                      <a:rPr lang="en-US" sz="2400" b="0" smtClean="0">
                        <a:latin typeface="Cambria Math" panose="02040503050406030204" pitchFamily="18" charset="0"/>
                      </a:rPr>
                      <m:t>𝑂</m:t>
                    </m:r>
                    <m:r>
                      <a:rPr lang="en-US" sz="2400" b="0" smtClean="0">
                        <a:latin typeface="Cambria Math" panose="02040503050406030204" pitchFamily="18" charset="0"/>
                      </a:rPr>
                      <m:t>(</m:t>
                    </m:r>
                    <m:r>
                      <a:rPr lang="en-US" sz="2400" b="0" smtClean="0">
                        <a:latin typeface="Cambria Math" panose="02040503050406030204" pitchFamily="18" charset="0"/>
                      </a:rPr>
                      <m:t>𝑉</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𝐸</m:t>
                        </m:r>
                      </m:e>
                      <m:sup>
                        <m:r>
                          <a:rPr lang="en-US" sz="2400" b="0" smtClean="0">
                            <a:latin typeface="Cambria Math" panose="02040503050406030204" pitchFamily="18" charset="0"/>
                          </a:rPr>
                          <m:t>2</m:t>
                        </m:r>
                      </m:sup>
                    </m:sSup>
                    <m:r>
                      <a:rPr lang="en-US" sz="2400" b="0" smtClean="0">
                        <a:latin typeface="Cambria Math" panose="02040503050406030204" pitchFamily="18" charset="0"/>
                      </a:rPr>
                      <m:t>)</m:t>
                    </m:r>
                  </m:oMath>
                </a14:m>
                <a:r>
                  <a:rPr lang="ru-RU" sz="2400" dirty="0"/>
                  <a:t>.</a:t>
                </a:r>
              </a:p>
            </p:txBody>
          </p:sp>
        </mc:Choice>
        <mc:Fallback xmlns="">
          <p:sp>
            <p:nvSpPr>
              <p:cNvPr id="2" name="Объект 1">
                <a:extLst>
                  <a:ext uri="{FF2B5EF4-FFF2-40B4-BE49-F238E27FC236}">
                    <a16:creationId xmlns:a16="http://schemas.microsoft.com/office/drawing/2014/main" id="{CC97426C-1D83-598F-60E5-D8A1367D38F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7"/>
                <a:stretch>
                  <a:fillRect l="-1217" t="-1261"/>
                </a:stretch>
              </a:blipFill>
            </p:spPr>
            <p:txBody>
              <a:bodyPr/>
              <a:lstStyle/>
              <a:p>
                <a:r>
                  <a:rPr lang="ru-RU">
                    <a:noFill/>
                  </a:rPr>
                  <a:t> </a:t>
                </a:r>
              </a:p>
            </p:txBody>
          </p:sp>
        </mc:Fallback>
      </mc:AlternateContent>
    </p:spTree>
    <p:extLst>
      <p:ext uri="{BB962C8B-B14F-4D97-AF65-F5344CB8AC3E}">
        <p14:creationId xmlns:p14="http://schemas.microsoft.com/office/powerpoint/2010/main" val="50686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77B6F6AE-A890-2BB7-BE9F-4B5FD9B02CFB}"/>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F13C0531-C44C-876B-1D2A-EAAA1894E693}"/>
              </a:ext>
            </a:extLst>
          </p:cNvPr>
          <p:cNvPicPr>
            <a:picLocks noChangeAspect="1" noChangeArrowheads="1"/>
          </p:cNvPicPr>
          <p:nvPr/>
        </p:nvPicPr>
        <p:blipFill>
          <a:blip r:embed="rId5">
            <a:alphaModFix amt="35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 </a:t>
            </a:r>
            <a:r>
              <a:rPr lang="ru-RU" dirty="0" err="1">
                <a:latin typeface="Franklin Gothic Heavy" panose="020B0903020102020204" pitchFamily="34" charset="0"/>
              </a:rPr>
              <a:t>Диница</a:t>
            </a:r>
            <a:endParaRPr lang="ru-RU" dirty="0">
              <a:latin typeface="Franklin Gothic Heavy" panose="020B0903020102020204" pitchFamily="34" charset="0"/>
            </a:endParaRPr>
          </a:p>
        </p:txBody>
      </p:sp>
      <p:sp>
        <p:nvSpPr>
          <p:cNvPr id="2" name="Объект 1">
            <a:extLst>
              <a:ext uri="{FF2B5EF4-FFF2-40B4-BE49-F238E27FC236}">
                <a16:creationId xmlns:a16="http://schemas.microsoft.com/office/drawing/2014/main" id="{3DF17A41-F566-0B15-F793-9F9AA68CD8E6}"/>
              </a:ext>
            </a:extLst>
          </p:cNvPr>
          <p:cNvSpPr>
            <a:spLocks noGrp="1"/>
          </p:cNvSpPr>
          <p:nvPr>
            <p:ph idx="1"/>
          </p:nvPr>
        </p:nvSpPr>
        <p:spPr>
          <a:xfrm>
            <a:off x="838200" y="1825625"/>
            <a:ext cx="10515600" cy="4351338"/>
          </a:xfrm>
        </p:spPr>
        <p:txBody>
          <a:bodyPr>
            <a:normAutofit/>
          </a:bodyPr>
          <a:lstStyle/>
          <a:p>
            <a:pPr marL="0" indent="0">
              <a:buNone/>
            </a:pPr>
            <a:r>
              <a:rPr lang="ru-RU" sz="2400" dirty="0"/>
              <a:t>Полиномиальный алгоритм, предложенный в 1970 году советским (впоследствии израильским) математиком Ефимом </a:t>
            </a:r>
            <a:r>
              <a:rPr lang="ru-RU" sz="2400" dirty="0" err="1"/>
              <a:t>Диницем</a:t>
            </a:r>
            <a:r>
              <a:rPr lang="ru-RU" sz="2400" dirty="0"/>
              <a:t>, </a:t>
            </a:r>
            <a:r>
              <a:rPr lang="ru-RU" sz="2400" b="1" dirty="0"/>
              <a:t>частный случай метода Форда-</a:t>
            </a:r>
            <a:r>
              <a:rPr lang="ru-RU" sz="2400" b="1" dirty="0" err="1"/>
              <a:t>Фалкерсона</a:t>
            </a:r>
            <a:r>
              <a:rPr lang="ru-RU" sz="2400" b="1" dirty="0"/>
              <a:t>.</a:t>
            </a:r>
          </a:p>
          <a:p>
            <a:pPr marL="0" indent="0">
              <a:buNone/>
            </a:pPr>
            <a:r>
              <a:rPr lang="ru-RU" sz="2400" dirty="0"/>
              <a:t>Используются понятия </a:t>
            </a:r>
            <a:r>
              <a:rPr lang="ru-RU" sz="2400" b="1" dirty="0"/>
              <a:t>вспомогательной сети, остаточной сети и блокирующего потока.</a:t>
            </a:r>
          </a:p>
          <a:p>
            <a:pPr marL="0" indent="0">
              <a:buNone/>
            </a:pPr>
            <a:endParaRPr lang="ru-RU" sz="2400" dirty="0"/>
          </a:p>
          <a:p>
            <a:pPr marL="0" indent="0">
              <a:buNone/>
            </a:pPr>
            <a:r>
              <a:rPr lang="ru-RU" sz="2400" b="1" i="1" dirty="0"/>
              <a:t>Блокирующим потоком </a:t>
            </a:r>
            <a:r>
              <a:rPr lang="ru-RU" sz="2400" i="1" dirty="0"/>
              <a:t>в данной сети называется такой поток, что любой путь из истока </a:t>
            </a:r>
            <a:r>
              <a:rPr lang="ru-RU" sz="2400" dirty="0"/>
              <a:t>𝒔 </a:t>
            </a:r>
            <a:r>
              <a:rPr lang="ru-RU" sz="2400" i="1" dirty="0"/>
              <a:t>в</a:t>
            </a:r>
            <a:r>
              <a:rPr lang="en-US" sz="2400" i="1" dirty="0"/>
              <a:t> </a:t>
            </a:r>
            <a:r>
              <a:rPr lang="ru-RU" sz="2400" i="1" dirty="0"/>
              <a:t>сток</a:t>
            </a:r>
            <a:r>
              <a:rPr lang="ru-RU" sz="2400" dirty="0"/>
              <a:t> 𝒕 </a:t>
            </a:r>
            <a:r>
              <a:rPr lang="ru-RU" sz="2400" i="1" dirty="0"/>
              <a:t>содержит насыщенное этим потоком ребро. Иными словами, в данной сети не найдётся такого пути из истока в сток, вдоль которого можно беспрепятственно увеличить поток.</a:t>
            </a:r>
          </a:p>
          <a:p>
            <a:pPr marL="0" indent="0">
              <a:buNone/>
            </a:pPr>
            <a:endParaRPr lang="ru-RU" sz="2400" dirty="0"/>
          </a:p>
        </p:txBody>
      </p:sp>
    </p:spTree>
    <p:extLst>
      <p:ext uri="{BB962C8B-B14F-4D97-AF65-F5344CB8AC3E}">
        <p14:creationId xmlns:p14="http://schemas.microsoft.com/office/powerpoint/2010/main" val="2140656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77B6F6AE-A890-2BB7-BE9F-4B5FD9B02CFB}"/>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F13C0531-C44C-876B-1D2A-EAAA1894E693}"/>
              </a:ext>
            </a:extLst>
          </p:cNvPr>
          <p:cNvPicPr>
            <a:picLocks noChangeAspect="1" noChangeArrowheads="1"/>
          </p:cNvPicPr>
          <p:nvPr/>
        </p:nvPicPr>
        <p:blipFill>
          <a:blip r:embed="rId5">
            <a:alphaModFix amt="35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 </a:t>
            </a:r>
            <a:r>
              <a:rPr lang="ru-RU" dirty="0" err="1">
                <a:latin typeface="Franklin Gothic Heavy" panose="020B0903020102020204" pitchFamily="34" charset="0"/>
              </a:rPr>
              <a:t>Диница</a:t>
            </a:r>
            <a:endParaRPr lang="ru-RU" dirty="0">
              <a:latin typeface="Franklin Gothic Heavy" panose="020B0903020102020204" pitchFamily="34" charset="0"/>
            </a:endParaRPr>
          </a:p>
        </p:txBody>
      </p:sp>
      <mc:AlternateContent xmlns:mc="http://schemas.openxmlformats.org/markup-compatibility/2006" xmlns:a14="http://schemas.microsoft.com/office/drawing/2010/main">
        <mc:Choice Requires="a14">
          <p:sp>
            <p:nvSpPr>
              <p:cNvPr id="7" name="Объект 1">
                <a:extLst>
                  <a:ext uri="{FF2B5EF4-FFF2-40B4-BE49-F238E27FC236}">
                    <a16:creationId xmlns:a16="http://schemas.microsoft.com/office/drawing/2014/main" id="{CB70D11E-88A5-DBF4-936A-027862798588}"/>
                  </a:ext>
                </a:extLst>
              </p:cNvPr>
              <p:cNvSpPr>
                <a:spLocks noGrp="1"/>
              </p:cNvSpPr>
              <p:nvPr>
                <p:ph idx="1"/>
              </p:nvPr>
            </p:nvSpPr>
            <p:spPr>
              <a:xfrm>
                <a:off x="838200" y="1825625"/>
                <a:ext cx="10515600" cy="4351338"/>
              </a:xfrm>
            </p:spPr>
            <p:txBody>
              <a:bodyPr>
                <a:normAutofit/>
              </a:bodyPr>
              <a:lstStyle/>
              <a:p>
                <a:pPr marL="0" indent="0">
                  <a:buNone/>
                </a:pPr>
                <a:r>
                  <a:rPr lang="ru-RU" b="1" i="1" dirty="0"/>
                  <a:t>Остаточной сетью</a:t>
                </a:r>
                <a:r>
                  <a:rPr lang="en-US" b="1" i="1"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𝑅</m:t>
                        </m:r>
                      </m:sup>
                    </m:sSup>
                  </m:oMath>
                </a14:m>
                <a:r>
                  <a:rPr lang="en-US" i="1" dirty="0"/>
                  <a:t> </a:t>
                </a:r>
                <a:r>
                  <a:rPr lang="ru-RU" i="1" dirty="0"/>
                  <a:t>по отношению к сети</a:t>
                </a:r>
                <a:r>
                  <a:rPr lang="en-US" i="1" dirty="0"/>
                  <a:t> </a:t>
                </a:r>
                <a14:m>
                  <m:oMath xmlns:m="http://schemas.openxmlformats.org/officeDocument/2006/math">
                    <m:r>
                      <a:rPr lang="en-US" b="0" i="1" smtClean="0">
                        <a:latin typeface="Cambria Math" panose="02040503050406030204" pitchFamily="18" charset="0"/>
                      </a:rPr>
                      <m:t>𝐺</m:t>
                    </m:r>
                  </m:oMath>
                </a14:m>
                <a:r>
                  <a:rPr lang="en-US" i="1" dirty="0"/>
                  <a:t> </a:t>
                </a:r>
                <a:r>
                  <a:rPr lang="ru-RU" i="1" dirty="0"/>
                  <a:t>и некоторому потоку</a:t>
                </a:r>
                <a:r>
                  <a:rPr lang="en-US" i="1" dirty="0"/>
                  <a:t> </a:t>
                </a:r>
                <a14:m>
                  <m:oMath xmlns:m="http://schemas.openxmlformats.org/officeDocument/2006/math">
                    <m:r>
                      <a:rPr lang="en-US" b="0" i="1" smtClean="0">
                        <a:latin typeface="Cambria Math" panose="02040503050406030204" pitchFamily="18" charset="0"/>
                      </a:rPr>
                      <m:t>𝑓</m:t>
                    </m:r>
                  </m:oMath>
                </a14:m>
                <a:r>
                  <a:rPr lang="en-US" i="1" dirty="0"/>
                  <a:t> </a:t>
                </a:r>
                <a:r>
                  <a:rPr lang="ru-RU" i="1" dirty="0"/>
                  <a:t>в ней называется сеть, в которой каждому ребру</a:t>
                </a:r>
                <a:r>
                  <a:rPr lang="en-US" i="1" dirty="0"/>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oMath>
                </a14:m>
                <a:r>
                  <a:rPr lang="en-US" i="1" dirty="0"/>
                  <a:t> </a:t>
                </a:r>
                <a:r>
                  <a:rPr lang="ru-RU" i="1" dirty="0"/>
                  <a:t>с пропускной способностью</a:t>
                </a:r>
                <a:r>
                  <a:rPr lang="en-US" i="1"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𝑢𝑣</m:t>
                        </m:r>
                      </m:sub>
                    </m:sSub>
                  </m:oMath>
                </a14:m>
                <a:r>
                  <a:rPr lang="en-US" i="1" dirty="0"/>
                  <a:t> </a:t>
                </a:r>
                <a:r>
                  <a:rPr lang="ru-RU" i="1" dirty="0"/>
                  <a:t>и потоком</a:t>
                </a:r>
                <a:r>
                  <a:rPr lang="en-US" i="1"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𝑢𝑣</m:t>
                        </m:r>
                      </m:sub>
                    </m:sSub>
                  </m:oMath>
                </a14:m>
                <a:r>
                  <a:rPr lang="en-US" i="1" dirty="0"/>
                  <a:t> </a:t>
                </a:r>
                <a:r>
                  <a:rPr lang="ru-RU" i="1" dirty="0"/>
                  <a:t>соответствуют два ребра:</a:t>
                </a:r>
                <a:endParaRPr lang="en-US" i="1" dirty="0"/>
              </a:p>
              <a:p>
                <a:pPr marL="0" indent="0" algn="ctr">
                  <a:lnSpc>
                    <a:spcPct val="150000"/>
                  </a:lnSpc>
                  <a:buNone/>
                </a:pPr>
                <a14:m>
                  <m:oMathPara xmlns:m="http://schemas.openxmlformats.org/officeDocument/2006/math">
                    <m:oMathParaPr>
                      <m:jc m:val="centerGroup"/>
                    </m:oMathParaPr>
                    <m:oMath xmlns:m="http://schemas.openxmlformats.org/officeDocument/2006/math">
                      <m:d>
                        <m:dPr>
                          <m:ctrlPr>
                            <a:rPr lang="en-US" b="1" i="1" smtClean="0">
                              <a:latin typeface="Cambria Math" panose="02040503050406030204" pitchFamily="18" charset="0"/>
                            </a:rPr>
                          </m:ctrlPr>
                        </m:dPr>
                        <m:e>
                          <m:r>
                            <a:rPr lang="en-US" b="1" i="1" smtClean="0">
                              <a:latin typeface="Cambria Math" panose="02040503050406030204" pitchFamily="18" charset="0"/>
                            </a:rPr>
                            <m:t>𝒖</m:t>
                          </m:r>
                          <m:r>
                            <a:rPr lang="en-US" b="1" i="1" smtClean="0">
                              <a:latin typeface="Cambria Math" panose="02040503050406030204" pitchFamily="18" charset="0"/>
                            </a:rPr>
                            <m:t>,</m:t>
                          </m:r>
                          <m:r>
                            <a:rPr lang="en-US" b="1" i="1" smtClean="0">
                              <a:latin typeface="Cambria Math" panose="02040503050406030204" pitchFamily="18" charset="0"/>
                            </a:rPr>
                            <m:t>𝒗</m:t>
                          </m:r>
                        </m:e>
                      </m:d>
                      <m:r>
                        <a:rPr lang="en-US" b="1" i="1" smtClean="0">
                          <a:latin typeface="Cambria Math" panose="02040503050406030204" pitchFamily="18" charset="0"/>
                        </a:rPr>
                        <m:t>: </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𝒄</m:t>
                          </m:r>
                        </m:e>
                        <m:sub>
                          <m:r>
                            <a:rPr lang="en-US" b="1" i="1" smtClean="0">
                              <a:latin typeface="Cambria Math" panose="02040503050406030204" pitchFamily="18" charset="0"/>
                            </a:rPr>
                            <m:t>𝒖𝒗</m:t>
                          </m:r>
                        </m:sub>
                        <m:sup>
                          <m:r>
                            <a:rPr lang="en-US" b="1" i="1" smtClean="0">
                              <a:latin typeface="Cambria Math" panose="02040503050406030204" pitchFamily="18" charset="0"/>
                            </a:rPr>
                            <m:t>𝑹</m:t>
                          </m:r>
                        </m:sup>
                      </m:sSubSup>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rPr>
                            <m:t>𝒖𝒗</m:t>
                          </m:r>
                        </m:sub>
                      </m:sSub>
                      <m:r>
                        <a:rPr lang="en-US" b="1" i="1" smtClean="0">
                          <a:latin typeface="Cambria Math" panose="02040503050406030204" pitchFamily="18" charset="0"/>
                        </a:rPr>
                        <m:t> −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𝒇</m:t>
                          </m:r>
                        </m:e>
                        <m:sub>
                          <m:r>
                            <a:rPr lang="en-US" b="1" i="1" smtClean="0">
                              <a:latin typeface="Cambria Math" panose="02040503050406030204" pitchFamily="18" charset="0"/>
                            </a:rPr>
                            <m:t>𝒖𝒗</m:t>
                          </m:r>
                        </m:sub>
                      </m:sSub>
                    </m:oMath>
                  </m:oMathPara>
                </a14:m>
                <a:endParaRPr lang="en-US" b="1" dirty="0"/>
              </a:p>
              <a:p>
                <a:pPr marL="0" indent="0" algn="ctr">
                  <a:lnSpc>
                    <a:spcPct val="150000"/>
                  </a:lnSpc>
                  <a:buNone/>
                </a:pPr>
                <a14:m>
                  <m:oMathPara xmlns:m="http://schemas.openxmlformats.org/officeDocument/2006/math">
                    <m:oMathParaPr>
                      <m:jc m:val="centerGroup"/>
                    </m:oMathParaPr>
                    <m:oMath xmlns:m="http://schemas.openxmlformats.org/officeDocument/2006/math">
                      <m:d>
                        <m:dPr>
                          <m:ctrlPr>
                            <a:rPr lang="en-US" b="1" i="1" smtClean="0">
                              <a:latin typeface="Cambria Math" panose="02040503050406030204" pitchFamily="18" charset="0"/>
                            </a:rPr>
                          </m:ctrlPr>
                        </m:dPr>
                        <m:e>
                          <m:r>
                            <a:rPr lang="en-US" b="1" i="1" smtClean="0">
                              <a:latin typeface="Cambria Math" panose="02040503050406030204" pitchFamily="18" charset="0"/>
                            </a:rPr>
                            <m:t>𝒗</m:t>
                          </m:r>
                          <m:r>
                            <a:rPr lang="en-US" b="1" i="1" smtClean="0">
                              <a:latin typeface="Cambria Math" panose="02040503050406030204" pitchFamily="18" charset="0"/>
                            </a:rPr>
                            <m:t>,</m:t>
                          </m:r>
                          <m:r>
                            <a:rPr lang="en-US" b="1" i="1" smtClean="0">
                              <a:latin typeface="Cambria Math" panose="02040503050406030204" pitchFamily="18" charset="0"/>
                            </a:rPr>
                            <m:t>𝒖</m:t>
                          </m:r>
                        </m:e>
                      </m:d>
                      <m:r>
                        <a:rPr lang="en-US" b="1" i="1" smtClean="0">
                          <a:latin typeface="Cambria Math" panose="02040503050406030204" pitchFamily="18" charset="0"/>
                        </a:rPr>
                        <m:t>: </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𝒄</m:t>
                          </m:r>
                        </m:e>
                        <m:sub>
                          <m:r>
                            <a:rPr lang="en-US" b="1" i="1" smtClean="0">
                              <a:latin typeface="Cambria Math" panose="02040503050406030204" pitchFamily="18" charset="0"/>
                            </a:rPr>
                            <m:t>𝒗𝒖</m:t>
                          </m:r>
                        </m:sub>
                        <m:sup>
                          <m:r>
                            <a:rPr lang="en-US" b="1" i="1" smtClean="0">
                              <a:latin typeface="Cambria Math" panose="02040503050406030204" pitchFamily="18" charset="0"/>
                            </a:rPr>
                            <m:t>𝑹</m:t>
                          </m:r>
                        </m:sup>
                      </m:sSubSup>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𝒇</m:t>
                          </m:r>
                        </m:e>
                        <m:sub>
                          <m:r>
                            <a:rPr lang="en-US" b="1" i="1" smtClean="0">
                              <a:latin typeface="Cambria Math" panose="02040503050406030204" pitchFamily="18" charset="0"/>
                            </a:rPr>
                            <m:t>𝒖𝒗</m:t>
                          </m:r>
                        </m:sub>
                      </m:sSub>
                    </m:oMath>
                  </m:oMathPara>
                </a14:m>
                <a:endParaRPr lang="en-US" b="1" dirty="0"/>
              </a:p>
            </p:txBody>
          </p:sp>
        </mc:Choice>
        <mc:Fallback xmlns="">
          <p:sp>
            <p:nvSpPr>
              <p:cNvPr id="7" name="Объект 1">
                <a:extLst>
                  <a:ext uri="{FF2B5EF4-FFF2-40B4-BE49-F238E27FC236}">
                    <a16:creationId xmlns:a16="http://schemas.microsoft.com/office/drawing/2014/main" id="{CB70D11E-88A5-DBF4-936A-027862798588}"/>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6"/>
                <a:stretch>
                  <a:fillRect l="-1217" t="-2241"/>
                </a:stretch>
              </a:blipFill>
            </p:spPr>
            <p:txBody>
              <a:bodyPr/>
              <a:lstStyle/>
              <a:p>
                <a:r>
                  <a:rPr lang="ru-RU">
                    <a:noFill/>
                  </a:rPr>
                  <a:t> </a:t>
                </a:r>
              </a:p>
            </p:txBody>
          </p:sp>
        </mc:Fallback>
      </mc:AlternateContent>
    </p:spTree>
    <p:extLst>
      <p:ext uri="{BB962C8B-B14F-4D97-AF65-F5344CB8AC3E}">
        <p14:creationId xmlns:p14="http://schemas.microsoft.com/office/powerpoint/2010/main" val="78332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77B6F6AE-A890-2BB7-BE9F-4B5FD9B02CFB}"/>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F13C0531-C44C-876B-1D2A-EAAA1894E693}"/>
              </a:ext>
            </a:extLst>
          </p:cNvPr>
          <p:cNvPicPr>
            <a:picLocks noChangeAspect="1" noChangeArrowheads="1"/>
          </p:cNvPicPr>
          <p:nvPr/>
        </p:nvPicPr>
        <p:blipFill>
          <a:blip r:embed="rId5">
            <a:alphaModFix amt="35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 </a:t>
            </a:r>
            <a:r>
              <a:rPr lang="ru-RU" dirty="0" err="1">
                <a:latin typeface="Franklin Gothic Heavy" panose="020B0903020102020204" pitchFamily="34" charset="0"/>
              </a:rPr>
              <a:t>Диница</a:t>
            </a:r>
            <a:endParaRPr lang="ru-RU" dirty="0">
              <a:latin typeface="Franklin Gothic Heavy" panose="020B0903020102020204" pitchFamily="34" charset="0"/>
            </a:endParaRPr>
          </a:p>
        </p:txBody>
      </p:sp>
      <mc:AlternateContent xmlns:mc="http://schemas.openxmlformats.org/markup-compatibility/2006" xmlns:a14="http://schemas.microsoft.com/office/drawing/2010/main">
        <mc:Choice Requires="a14">
          <p:sp>
            <p:nvSpPr>
              <p:cNvPr id="7" name="Объект 1">
                <a:extLst>
                  <a:ext uri="{FF2B5EF4-FFF2-40B4-BE49-F238E27FC236}">
                    <a16:creationId xmlns:a16="http://schemas.microsoft.com/office/drawing/2014/main" id="{CB70D11E-88A5-DBF4-936A-027862798588}"/>
                  </a:ext>
                </a:extLst>
              </p:cNvPr>
              <p:cNvSpPr>
                <a:spLocks noGrp="1"/>
              </p:cNvSpPr>
              <p:nvPr>
                <p:ph idx="1"/>
              </p:nvPr>
            </p:nvSpPr>
            <p:spPr>
              <a:xfrm>
                <a:off x="838200" y="1825625"/>
                <a:ext cx="7075714" cy="4351338"/>
              </a:xfrm>
            </p:spPr>
            <p:txBody>
              <a:bodyPr>
                <a:normAutofit/>
              </a:bodyPr>
              <a:lstStyle/>
              <a:p>
                <a:pPr marL="0" indent="0">
                  <a:buNone/>
                </a:pPr>
                <a:r>
                  <a:rPr lang="ru-RU" sz="2400" i="0" dirty="0">
                    <a:solidFill>
                      <a:srgbClr val="222222"/>
                    </a:solidFill>
                    <a:effectLst/>
                  </a:rPr>
                  <a:t>Для начала определим для каждой вершины</a:t>
                </a:r>
                <a:r>
                  <a:rPr lang="en-US" sz="2400" i="0" dirty="0">
                    <a:solidFill>
                      <a:srgbClr val="222222"/>
                    </a:solidFill>
                    <a:effectLst/>
                  </a:rPr>
                  <a:t> </a:t>
                </a:r>
                <a14:m>
                  <m:oMath xmlns:m="http://schemas.openxmlformats.org/officeDocument/2006/math">
                    <m:r>
                      <a:rPr lang="en-US" sz="2400" b="0" i="1" smtClean="0">
                        <a:solidFill>
                          <a:srgbClr val="222222"/>
                        </a:solidFill>
                        <a:effectLst/>
                        <a:latin typeface="Cambria Math" panose="02040503050406030204" pitchFamily="18" charset="0"/>
                      </a:rPr>
                      <m:t>𝑣</m:t>
                    </m:r>
                  </m:oMath>
                </a14:m>
                <a:r>
                  <a:rPr lang="en-US" sz="2400" dirty="0"/>
                  <a:t> </a:t>
                </a:r>
                <a:r>
                  <a:rPr lang="ru-RU" sz="2400" dirty="0"/>
                  <a:t>данной сети</a:t>
                </a:r>
                <a:r>
                  <a:rPr lang="en-US" sz="2400" dirty="0"/>
                  <a:t> </a:t>
                </a:r>
                <a14:m>
                  <m:oMath xmlns:m="http://schemas.openxmlformats.org/officeDocument/2006/math">
                    <m:r>
                      <a:rPr lang="en-US" sz="2400" i="1">
                        <a:latin typeface="Cambria Math" panose="02040503050406030204" pitchFamily="18" charset="0"/>
                      </a:rPr>
                      <m:t>𝐺</m:t>
                    </m:r>
                  </m:oMath>
                </a14:m>
                <a:r>
                  <a:rPr lang="en-US" sz="2400" dirty="0"/>
                  <a:t> </a:t>
                </a:r>
                <a:r>
                  <a:rPr lang="ru-RU" sz="2400" dirty="0"/>
                  <a:t>длину кратчайшего</a:t>
                </a:r>
                <a:r>
                  <a:rPr lang="en-US" sz="2400" dirty="0"/>
                  <a:t> </a:t>
                </a:r>
                <a:r>
                  <a:rPr lang="ru-RU" sz="2400" dirty="0"/>
                  <a:t>пути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 →</m:t>
                    </m:r>
                    <m:r>
                      <a:rPr lang="en-US" sz="2400" i="1">
                        <a:latin typeface="Cambria Math" panose="02040503050406030204" pitchFamily="18" charset="0"/>
                      </a:rPr>
                      <m:t>𝑡</m:t>
                    </m:r>
                  </m:oMath>
                </a14:m>
                <a:r>
                  <a:rPr lang="ru-RU" sz="2400" dirty="0"/>
                  <a:t> и обозначим её </a:t>
                </a:r>
                <a14:m>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𝑣</m:t>
                    </m:r>
                    <m:r>
                      <a:rPr lang="en-US" sz="2400" b="0" i="1" smtClean="0">
                        <a:latin typeface="Cambria Math" panose="02040503050406030204" pitchFamily="18" charset="0"/>
                      </a:rPr>
                      <m:t>]</m:t>
                    </m:r>
                  </m:oMath>
                </a14:m>
                <a:r>
                  <a:rPr lang="en-US" sz="2400" dirty="0"/>
                  <a:t> </a:t>
                </a:r>
                <a:r>
                  <a:rPr lang="ru-RU" sz="2400" dirty="0"/>
                  <a:t>(для этого можно воспользоваться </a:t>
                </a:r>
                <a:r>
                  <a:rPr lang="ru-RU" sz="2400" b="1" dirty="0"/>
                  <a:t>обходом в ширину</a:t>
                </a:r>
                <a:r>
                  <a:rPr lang="ru-RU" sz="2400" dirty="0"/>
                  <a:t>).</a:t>
                </a:r>
              </a:p>
              <a:p>
                <a:pPr marL="0" indent="0">
                  <a:buNone/>
                </a:pPr>
                <a:r>
                  <a:rPr lang="ru-RU" sz="2400" dirty="0"/>
                  <a:t>В слоистую сеть включаем только те рёбра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𝑣</m:t>
                        </m:r>
                      </m:e>
                    </m:d>
                  </m:oMath>
                </a14:m>
                <a:r>
                  <a:rPr lang="ru-RU" sz="2400" dirty="0"/>
                  <a:t>  исходной сети, для которых </a:t>
                </a:r>
                <a14:m>
                  <m:oMath xmlns:m="http://schemas.openxmlformats.org/officeDocument/2006/math">
                    <m:r>
                      <a:rPr lang="en-US" sz="2400" i="1">
                        <a:latin typeface="Cambria Math" panose="02040503050406030204" pitchFamily="18" charset="0"/>
                      </a:rPr>
                      <m:t>𝑑</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𝑢</m:t>
                        </m:r>
                      </m:e>
                    </m:d>
                    <m:r>
                      <a:rPr lang="en-US" sz="2400" b="0" i="1" smtClean="0">
                        <a:latin typeface="Cambria Math" panose="02040503050406030204" pitchFamily="18" charset="0"/>
                      </a:rPr>
                      <m:t>+1</m:t>
                    </m:r>
                    <m:r>
                      <a:rPr lang="ru-RU" sz="2400" b="0" i="1" smtClean="0">
                        <a:latin typeface="Cambria Math" panose="02040503050406030204" pitchFamily="18" charset="0"/>
                      </a:rPr>
                      <m:t>=</m:t>
                    </m:r>
                    <m:r>
                      <a:rPr lang="en-US" sz="2400" b="0" i="1" smtClean="0">
                        <a:latin typeface="Cambria Math" panose="02040503050406030204" pitchFamily="18" charset="0"/>
                      </a:rPr>
                      <m:t>𝑑</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𝑣</m:t>
                        </m:r>
                      </m:e>
                    </m:d>
                  </m:oMath>
                </a14:m>
                <a:r>
                  <a:rPr lang="en-US" sz="2400" dirty="0"/>
                  <a:t>.</a:t>
                </a:r>
                <a:r>
                  <a:rPr lang="ru-RU" sz="2400" dirty="0"/>
                  <a:t> Полученная сеть </a:t>
                </a:r>
                <a:r>
                  <a:rPr lang="ru-RU" sz="2400" b="1" dirty="0"/>
                  <a:t>ациклична</a:t>
                </a:r>
                <a:r>
                  <a:rPr lang="ru-RU" sz="2400" dirty="0"/>
                  <a:t>, и любой путь </a:t>
                </a:r>
                <a14:m>
                  <m:oMath xmlns:m="http://schemas.openxmlformats.org/officeDocument/2006/math">
                    <m:r>
                      <a:rPr lang="en-US" sz="2400" b="0" i="1" smtClean="0">
                        <a:latin typeface="Cambria Math" panose="02040503050406030204" pitchFamily="18" charset="0"/>
                      </a:rPr>
                      <m:t>𝑠</m:t>
                    </m:r>
                    <m:r>
                      <a:rPr lang="en-US" sz="2400" b="0" i="1" smtClean="0">
                        <a:latin typeface="Cambria Math" panose="02040503050406030204" pitchFamily="18" charset="0"/>
                      </a:rPr>
                      <m:t> →</m:t>
                    </m:r>
                    <m:r>
                      <a:rPr lang="en-US" sz="2400" b="0" i="1" smtClean="0">
                        <a:latin typeface="Cambria Math" panose="02040503050406030204" pitchFamily="18" charset="0"/>
                      </a:rPr>
                      <m:t>𝑡</m:t>
                    </m:r>
                  </m:oMath>
                </a14:m>
                <a:r>
                  <a:rPr lang="ru-RU" sz="2400" dirty="0"/>
                  <a:t> в слоистой сети является </a:t>
                </a:r>
                <a:r>
                  <a:rPr lang="ru-RU" sz="2400" b="1" dirty="0"/>
                  <a:t>кратчайшим путём </a:t>
                </a:r>
                <a:r>
                  <a:rPr lang="ru-RU" sz="2400" dirty="0"/>
                  <a:t>в исходной, из свойств обхода в ширину.</a:t>
                </a:r>
              </a:p>
              <a:p>
                <a:pPr marL="0" indent="0">
                  <a:buNone/>
                </a:pPr>
                <a:r>
                  <a:rPr lang="ru-RU" sz="2400" i="1" dirty="0"/>
                  <a:t>Слоистую сеть для графа </a:t>
                </a:r>
                <a14:m>
                  <m:oMath xmlns:m="http://schemas.openxmlformats.org/officeDocument/2006/math">
                    <m:r>
                      <a:rPr lang="en-US" sz="2400" i="1" smtClean="0">
                        <a:latin typeface="Cambria Math" panose="02040503050406030204" pitchFamily="18" charset="0"/>
                      </a:rPr>
                      <m:t>𝐺</m:t>
                    </m:r>
                  </m:oMath>
                </a14:m>
                <a:r>
                  <a:rPr lang="ru-RU" sz="2400" i="1" dirty="0"/>
                  <a:t> будем называть </a:t>
                </a:r>
                <a:r>
                  <a:rPr lang="ru-RU" sz="2400" b="1" i="1" dirty="0"/>
                  <a:t>вспомогательной сетью</a:t>
                </a:r>
                <a:r>
                  <a:rPr lang="ru-RU" sz="2400" i="1" dirty="0"/>
                  <a:t>.</a:t>
                </a:r>
              </a:p>
            </p:txBody>
          </p:sp>
        </mc:Choice>
        <mc:Fallback xmlns="">
          <p:sp>
            <p:nvSpPr>
              <p:cNvPr id="7" name="Объект 1">
                <a:extLst>
                  <a:ext uri="{FF2B5EF4-FFF2-40B4-BE49-F238E27FC236}">
                    <a16:creationId xmlns:a16="http://schemas.microsoft.com/office/drawing/2014/main" id="{CB70D11E-88A5-DBF4-936A-027862798588}"/>
                  </a:ext>
                </a:extLst>
              </p:cNvPr>
              <p:cNvSpPr>
                <a:spLocks noGrp="1" noRot="1" noChangeAspect="1" noMove="1" noResize="1" noEditPoints="1" noAdjustHandles="1" noChangeArrowheads="1" noChangeShapeType="1" noTextEdit="1"/>
              </p:cNvSpPr>
              <p:nvPr>
                <p:ph idx="1"/>
              </p:nvPr>
            </p:nvSpPr>
            <p:spPr>
              <a:xfrm>
                <a:off x="838200" y="1825625"/>
                <a:ext cx="7075714" cy="4351338"/>
              </a:xfrm>
              <a:blipFill>
                <a:blip r:embed="rId6"/>
                <a:stretch>
                  <a:fillRect l="-1379" t="-1961"/>
                </a:stretch>
              </a:blipFill>
            </p:spPr>
            <p:txBody>
              <a:bodyPr/>
              <a:lstStyle/>
              <a:p>
                <a:r>
                  <a:rPr lang="ru-RU">
                    <a:noFill/>
                  </a:rPr>
                  <a:t> </a:t>
                </a:r>
              </a:p>
            </p:txBody>
          </p:sp>
        </mc:Fallback>
      </mc:AlternateContent>
      <p:pic>
        <p:nvPicPr>
          <p:cNvPr id="4098" name="Picture 2">
            <a:extLst>
              <a:ext uri="{FF2B5EF4-FFF2-40B4-BE49-F238E27FC236}">
                <a16:creationId xmlns:a16="http://schemas.microsoft.com/office/drawing/2014/main" id="{0CAEF586-4C6F-D054-66FB-4A39B21141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3958" y="2232978"/>
            <a:ext cx="47625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500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77B6F6AE-A890-2BB7-BE9F-4B5FD9B02CFB}"/>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F13C0531-C44C-876B-1D2A-EAAA1894E693}"/>
              </a:ext>
            </a:extLst>
          </p:cNvPr>
          <p:cNvPicPr>
            <a:picLocks noChangeAspect="1" noChangeArrowheads="1"/>
          </p:cNvPicPr>
          <p:nvPr/>
        </p:nvPicPr>
        <p:blipFill>
          <a:blip r:embed="rId5">
            <a:alphaModFix amt="35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 </a:t>
            </a:r>
            <a:r>
              <a:rPr lang="ru-RU" dirty="0" err="1">
                <a:latin typeface="Franklin Gothic Heavy" panose="020B0903020102020204" pitchFamily="34" charset="0"/>
              </a:rPr>
              <a:t>Диница</a:t>
            </a:r>
            <a:endParaRPr lang="ru-RU" dirty="0">
              <a:latin typeface="Franklin Gothic Heavy" panose="020B0903020102020204" pitchFamily="34" charset="0"/>
            </a:endParaRPr>
          </a:p>
        </p:txBody>
      </p:sp>
      <mc:AlternateContent xmlns:mc="http://schemas.openxmlformats.org/markup-compatibility/2006" xmlns:a14="http://schemas.microsoft.com/office/drawing/2010/main">
        <mc:Choice Requires="a14">
          <p:sp>
            <p:nvSpPr>
              <p:cNvPr id="2" name="Объект 1">
                <a:extLst>
                  <a:ext uri="{FF2B5EF4-FFF2-40B4-BE49-F238E27FC236}">
                    <a16:creationId xmlns:a16="http://schemas.microsoft.com/office/drawing/2014/main" id="{3DF17A41-F566-0B15-F793-9F9AA68CD8E6}"/>
                  </a:ext>
                </a:extLst>
              </p:cNvPr>
              <p:cNvSpPr>
                <a:spLocks noGrp="1"/>
              </p:cNvSpPr>
              <p:nvPr>
                <p:ph idx="1"/>
              </p:nvPr>
            </p:nvSpPr>
            <p:spPr>
              <a:xfrm>
                <a:off x="838200" y="1825625"/>
                <a:ext cx="10515600" cy="4351338"/>
              </a:xfrm>
            </p:spPr>
            <p:txBody>
              <a:bodyPr>
                <a:normAutofit/>
              </a:bodyPr>
              <a:lstStyle/>
              <a:p>
                <a:pPr marL="0" indent="0">
                  <a:lnSpc>
                    <a:spcPct val="100000"/>
                  </a:lnSpc>
                  <a:buNone/>
                </a:pPr>
                <a:r>
                  <a:rPr lang="ru-RU" u="sng" dirty="0"/>
                  <a:t>Особенности:</a:t>
                </a:r>
              </a:p>
              <a:p>
                <a:pPr>
                  <a:lnSpc>
                    <a:spcPct val="100000"/>
                  </a:lnSpc>
                </a:pPr>
                <a:r>
                  <a:rPr lang="ru-RU" sz="2400" dirty="0"/>
                  <a:t>Представляет собой </a:t>
                </a:r>
                <a:r>
                  <a:rPr lang="ru-RU" sz="2400" b="1" dirty="0"/>
                  <a:t>несколько фаз</a:t>
                </a:r>
                <a:r>
                  <a:rPr lang="ru-RU" sz="2400" dirty="0"/>
                  <a:t>: построение остаточной сети (обход в ширину), поиск блокирующего потока в слоистой сети (обход в глубину) и прибавление его к текущему потоку.</a:t>
                </a:r>
              </a:p>
              <a:p>
                <a:pPr>
                  <a:lnSpc>
                    <a:spcPct val="100000"/>
                  </a:lnSpc>
                </a:pPr>
                <a:r>
                  <a:rPr lang="ru-RU" sz="2400" dirty="0"/>
                  <a:t>Схож с алгоритмом </a:t>
                </a:r>
                <a:r>
                  <a:rPr lang="ru-RU" sz="2400" dirty="0" err="1"/>
                  <a:t>Эдмондса</a:t>
                </a:r>
                <a:r>
                  <a:rPr lang="ru-RU" sz="2400" dirty="0"/>
                  <a:t>-Карпа, но на каждой итерации поток увеличивается не вдоль одного кратчайшего </a:t>
                </a:r>
                <a14:m>
                  <m:oMath xmlns:m="http://schemas.openxmlformats.org/officeDocument/2006/math">
                    <m:r>
                      <a:rPr lang="en-US" sz="2400" i="1" smtClean="0">
                        <a:latin typeface="Cambria Math" panose="02040503050406030204" pitchFamily="18" charset="0"/>
                      </a:rPr>
                      <m:t>𝑠</m:t>
                    </m:r>
                    <m:r>
                      <a:rPr lang="en-US" sz="2400" i="1" smtClean="0">
                        <a:latin typeface="Cambria Math" panose="02040503050406030204" pitchFamily="18" charset="0"/>
                      </a:rPr>
                      <m:t> →</m:t>
                    </m:r>
                    <m:r>
                      <a:rPr lang="en-US" sz="2400" i="1" smtClean="0">
                        <a:latin typeface="Cambria Math" panose="02040503050406030204" pitchFamily="18" charset="0"/>
                      </a:rPr>
                      <m:t>𝑡</m:t>
                    </m:r>
                  </m:oMath>
                </a14:m>
                <a:r>
                  <a:rPr lang="ru-RU" sz="2400" dirty="0"/>
                  <a:t>, а </a:t>
                </a:r>
                <a:r>
                  <a:rPr lang="ru-RU" sz="2400" b="1" dirty="0"/>
                  <a:t>вдоль целого набора таких путей</a:t>
                </a:r>
                <a:r>
                  <a:rPr lang="ru-RU" sz="2400" dirty="0"/>
                  <a:t>.</a:t>
                </a:r>
              </a:p>
              <a:p>
                <a:pPr>
                  <a:lnSpc>
                    <a:spcPct val="100000"/>
                  </a:lnSpc>
                </a:pPr>
                <a:r>
                  <a:rPr lang="ru-RU" sz="2400" dirty="0"/>
                  <a:t>Используются алгоритмы поиска в глубину</a:t>
                </a:r>
                <a:r>
                  <a:rPr lang="en-US" sz="2400" b="1" dirty="0"/>
                  <a:t>(DFS)</a:t>
                </a:r>
                <a:r>
                  <a:rPr lang="ru-RU" sz="2400" dirty="0"/>
                  <a:t> и поиска в ширину</a:t>
                </a:r>
                <a:r>
                  <a:rPr lang="ru-RU" sz="2400" b="1" dirty="0"/>
                  <a:t>(</a:t>
                </a:r>
                <a:r>
                  <a:rPr lang="en-US" sz="2400" b="1" dirty="0"/>
                  <a:t>BFS</a:t>
                </a:r>
                <a:r>
                  <a:rPr lang="ru-RU" sz="2400" b="1" dirty="0"/>
                  <a:t>)</a:t>
                </a:r>
                <a:r>
                  <a:rPr lang="ru-RU" sz="2400" dirty="0"/>
                  <a:t>.</a:t>
                </a:r>
              </a:p>
              <a:p>
                <a:pPr>
                  <a:lnSpc>
                    <a:spcPct val="100000"/>
                  </a:lnSpc>
                </a:pPr>
                <a:r>
                  <a:rPr lang="ru-RU" sz="2400" dirty="0"/>
                  <a:t>Сложность: </a:t>
                </a:r>
                <a14:m>
                  <m:oMath xmlns:m="http://schemas.openxmlformats.org/officeDocument/2006/math">
                    <m:r>
                      <a:rPr lang="en-US" sz="2400" b="0" smtClean="0">
                        <a:latin typeface="Cambria Math" panose="02040503050406030204" pitchFamily="18" charset="0"/>
                      </a:rPr>
                      <m:t>𝑂</m:t>
                    </m:r>
                    <m:r>
                      <a:rPr lang="en-US" sz="2400" b="0"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smtClean="0">
                            <a:latin typeface="Cambria Math" panose="02040503050406030204" pitchFamily="18" charset="0"/>
                          </a:rPr>
                          <m:t>2</m:t>
                        </m:r>
                      </m:sup>
                    </m:sSup>
                    <m:r>
                      <a:rPr lang="en-US" sz="2400" b="0" i="1" smtClean="0">
                        <a:latin typeface="Cambria Math" panose="02040503050406030204" pitchFamily="18" charset="0"/>
                      </a:rPr>
                      <m:t>𝐸</m:t>
                    </m:r>
                    <m:r>
                      <a:rPr lang="en-US" sz="2400" b="0" smtClean="0">
                        <a:latin typeface="Cambria Math" panose="02040503050406030204" pitchFamily="18" charset="0"/>
                      </a:rPr>
                      <m:t>)</m:t>
                    </m:r>
                  </m:oMath>
                </a14:m>
                <a:r>
                  <a:rPr lang="ru-RU" sz="2400" dirty="0"/>
                  <a:t>.</a:t>
                </a:r>
              </a:p>
            </p:txBody>
          </p:sp>
        </mc:Choice>
        <mc:Fallback xmlns="">
          <p:sp>
            <p:nvSpPr>
              <p:cNvPr id="2" name="Объект 1">
                <a:extLst>
                  <a:ext uri="{FF2B5EF4-FFF2-40B4-BE49-F238E27FC236}">
                    <a16:creationId xmlns:a16="http://schemas.microsoft.com/office/drawing/2014/main" id="{3DF17A41-F566-0B15-F793-9F9AA68CD8E6}"/>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6"/>
                <a:stretch>
                  <a:fillRect l="-1217" t="-1261"/>
                </a:stretch>
              </a:blipFill>
            </p:spPr>
            <p:txBody>
              <a:bodyPr/>
              <a:lstStyle/>
              <a:p>
                <a:r>
                  <a:rPr lang="ru-RU">
                    <a:noFill/>
                  </a:rPr>
                  <a:t> </a:t>
                </a:r>
              </a:p>
            </p:txBody>
          </p:sp>
        </mc:Fallback>
      </mc:AlternateContent>
    </p:spTree>
    <p:extLst>
      <p:ext uri="{BB962C8B-B14F-4D97-AF65-F5344CB8AC3E}">
        <p14:creationId xmlns:p14="http://schemas.microsoft.com/office/powerpoint/2010/main" val="1320695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29AB0B18-B9F1-8E74-DACE-D5E460806CA3}"/>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9DE32953-3163-4658-DA24-9F9D2BF0D8F6}"/>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 проталкивания </a:t>
            </a:r>
            <a:r>
              <a:rPr lang="ru-RU" dirty="0" err="1">
                <a:latin typeface="Franklin Gothic Heavy" panose="020B0903020102020204" pitchFamily="34" charset="0"/>
              </a:rPr>
              <a:t>предпотока</a:t>
            </a:r>
            <a:endParaRPr lang="ru-RU" dirty="0">
              <a:latin typeface="Franklin Gothic Heavy" panose="020B0903020102020204" pitchFamily="34" charset="0"/>
            </a:endParaRPr>
          </a:p>
        </p:txBody>
      </p:sp>
      <mc:AlternateContent xmlns:mc="http://schemas.openxmlformats.org/markup-compatibility/2006" xmlns:a14="http://schemas.microsoft.com/office/drawing/2010/main">
        <mc:Choice Requires="a14">
          <p:sp>
            <p:nvSpPr>
              <p:cNvPr id="2" name="Объект 1">
                <a:extLst>
                  <a:ext uri="{FF2B5EF4-FFF2-40B4-BE49-F238E27FC236}">
                    <a16:creationId xmlns:a16="http://schemas.microsoft.com/office/drawing/2014/main" id="{83BFC581-6A4C-DFA0-BECF-07F7A55D9E93}"/>
                  </a:ext>
                </a:extLst>
              </p:cNvPr>
              <p:cNvSpPr>
                <a:spLocks noGrp="1"/>
              </p:cNvSpPr>
              <p:nvPr>
                <p:ph idx="1"/>
              </p:nvPr>
            </p:nvSpPr>
            <p:spPr>
              <a:xfrm>
                <a:off x="838200" y="1825625"/>
                <a:ext cx="10515600" cy="4351338"/>
              </a:xfrm>
            </p:spPr>
            <p:txBody>
              <a:bodyPr>
                <a:normAutofit lnSpcReduction="10000"/>
              </a:bodyPr>
              <a:lstStyle/>
              <a:p>
                <a:pPr marL="0" indent="0">
                  <a:buNone/>
                </a:pPr>
                <a:r>
                  <a:rPr lang="ru-RU" sz="2400" dirty="0"/>
                  <a:t>Обобщенный алгоритм нахождения максимального потока в сети. В отличие от алгоритма </a:t>
                </a:r>
                <a:r>
                  <a:rPr lang="ru-RU" sz="2400" dirty="0" err="1"/>
                  <a:t>Эдмондса</a:t>
                </a:r>
                <a:r>
                  <a:rPr lang="ru-RU" sz="2400" dirty="0"/>
                  <a:t>-Карпа и алгоритма </a:t>
                </a:r>
                <a:r>
                  <a:rPr lang="ru-RU" sz="2400" dirty="0" err="1"/>
                  <a:t>Диница</a:t>
                </a:r>
                <a:r>
                  <a:rPr lang="ru-RU" sz="2400" dirty="0"/>
                  <a:t> </a:t>
                </a:r>
                <a:r>
                  <a:rPr lang="ru-RU" sz="2400" b="1" dirty="0"/>
                  <a:t>не является частным случаем метода Форда-</a:t>
                </a:r>
                <a:r>
                  <a:rPr lang="ru-RU" sz="2400" b="1" dirty="0" err="1"/>
                  <a:t>Фалкерсона</a:t>
                </a:r>
                <a:r>
                  <a:rPr lang="ru-RU" sz="2400" dirty="0"/>
                  <a:t>.</a:t>
                </a:r>
              </a:p>
              <a:p>
                <a:pPr marL="0" indent="0">
                  <a:buNone/>
                </a:pPr>
                <a:r>
                  <a:rPr lang="ru-RU" sz="2400" dirty="0"/>
                  <a:t>Используются понятия </a:t>
                </a:r>
                <a:r>
                  <a:rPr lang="ru-RU" sz="2400" b="1" dirty="0" err="1"/>
                  <a:t>предпотока</a:t>
                </a:r>
                <a:r>
                  <a:rPr lang="ru-RU" sz="2400" b="1" dirty="0"/>
                  <a:t>, избыточного потока и высоты вершины.</a:t>
                </a:r>
              </a:p>
              <a:p>
                <a:pPr marL="0" indent="0">
                  <a:buNone/>
                </a:pPr>
                <a:endParaRPr lang="ru-RU" sz="2400" b="1" dirty="0"/>
              </a:p>
              <a:p>
                <a:pPr marL="0" indent="0">
                  <a:buNone/>
                </a:pPr>
                <a:r>
                  <a:rPr lang="ru-RU" sz="2400" dirty="0"/>
                  <a:t>Функция</a:t>
                </a:r>
                <a14:m>
                  <m:oMath xmlns:m="http://schemas.openxmlformats.org/officeDocument/2006/math">
                    <m:r>
                      <a:rPr lang="en-US" sz="2400" b="1" i="0" smtClean="0">
                        <a:latin typeface="Cambria Math" panose="02040503050406030204" pitchFamily="18" charset="0"/>
                      </a:rPr>
                      <m:t> </m:t>
                    </m:r>
                    <m:sSub>
                      <m:sSubPr>
                        <m:ctrlPr>
                          <a:rPr lang="ru-RU" sz="240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𝑢</m:t>
                        </m:r>
                      </m:sub>
                    </m:sSub>
                  </m:oMath>
                </a14:m>
                <a:r>
                  <a:rPr lang="en-US" sz="2400" dirty="0"/>
                  <a:t> </a:t>
                </a:r>
                <a:r>
                  <a:rPr lang="ru-RU" sz="2400" dirty="0"/>
                  <a:t>называется </a:t>
                </a:r>
                <a:r>
                  <a:rPr lang="ru-RU" sz="2400" b="1" dirty="0"/>
                  <a:t>высотой вершины</a:t>
                </a:r>
                <a:r>
                  <a:rPr lang="en-US" sz="2400" dirty="0"/>
                  <a:t>, </a:t>
                </a:r>
                <a:r>
                  <a:rPr lang="ru-RU" sz="2400" dirty="0"/>
                  <a:t>если она удовлетворяет условиям</a:t>
                </a:r>
                <a:r>
                  <a:rPr lang="en-US" sz="2400" dirty="0"/>
                  <a:t>:</a:t>
                </a:r>
              </a:p>
              <a:p>
                <a:pPr marL="0" indent="0" algn="ctr">
                  <a:lnSpc>
                    <a:spcPct val="150000"/>
                  </a:lnSpc>
                  <a:buNone/>
                </a:pPr>
                <a14:m>
                  <m:oMath xmlns:m="http://schemas.openxmlformats.org/officeDocument/2006/math">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e>
                    </m:d>
                  </m:oMath>
                </a14:m>
                <a:r>
                  <a:rPr lang="en-US" sz="2400" b="0" i="1" dirty="0"/>
                  <a:t>,</a:t>
                </a:r>
              </a:p>
              <a:p>
                <a:pPr marL="0" indent="0" algn="ctr">
                  <a:lnSpc>
                    <a:spcPct val="150000"/>
                  </a:lnSpc>
                  <a:buNone/>
                </a:pPr>
                <a14:m>
                  <m:oMath xmlns:m="http://schemas.openxmlformats.org/officeDocument/2006/math">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=0</m:t>
                    </m:r>
                  </m:oMath>
                </a14:m>
                <a:r>
                  <a:rPr lang="en-US" sz="2400" b="0" i="1" dirty="0"/>
                  <a:t>,</a:t>
                </a:r>
              </a:p>
              <a:p>
                <a:pPr marL="0" indent="0" algn="ctr">
                  <a:lnSpc>
                    <a:spcPct val="150000"/>
                  </a:lnSpc>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𝑣</m:t>
                          </m:r>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b="0" i="1" smtClean="0">
                              <a:latin typeface="Cambria Math" panose="02040503050406030204" pitchFamily="18" charset="0"/>
                              <a:ea typeface="Cambria Math" panose="02040503050406030204" pitchFamily="18" charset="0"/>
                            </a:rPr>
                            <m:t>𝑓</m:t>
                          </m:r>
                        </m:sub>
                      </m:sSub>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h</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𝑢</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h</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𝑣</m:t>
                          </m:r>
                        </m:e>
                      </m:d>
                      <m:r>
                        <a:rPr lang="en-US" sz="2400" b="0" i="1" smtClean="0">
                          <a:latin typeface="Cambria Math" panose="02040503050406030204" pitchFamily="18" charset="0"/>
                          <a:ea typeface="Cambria Math" panose="02040503050406030204" pitchFamily="18" charset="0"/>
                        </a:rPr>
                        <m:t>+1.</m:t>
                      </m:r>
                    </m:oMath>
                  </m:oMathPara>
                </a14:m>
                <a:endParaRPr lang="en-US" sz="2400" i="1" dirty="0"/>
              </a:p>
            </p:txBody>
          </p:sp>
        </mc:Choice>
        <mc:Fallback xmlns="">
          <p:sp>
            <p:nvSpPr>
              <p:cNvPr id="2" name="Объект 1">
                <a:extLst>
                  <a:ext uri="{FF2B5EF4-FFF2-40B4-BE49-F238E27FC236}">
                    <a16:creationId xmlns:a16="http://schemas.microsoft.com/office/drawing/2014/main" id="{83BFC581-6A4C-DFA0-BECF-07F7A55D9E93}"/>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28" t="-2661"/>
                </a:stretch>
              </a:blipFill>
            </p:spPr>
            <p:txBody>
              <a:bodyPr/>
              <a:lstStyle/>
              <a:p>
                <a:r>
                  <a:rPr lang="ru-RU">
                    <a:noFill/>
                  </a:rPr>
                  <a:t> </a:t>
                </a:r>
              </a:p>
            </p:txBody>
          </p:sp>
        </mc:Fallback>
      </mc:AlternateContent>
    </p:spTree>
    <p:extLst>
      <p:ext uri="{BB962C8B-B14F-4D97-AF65-F5344CB8AC3E}">
        <p14:creationId xmlns:p14="http://schemas.microsoft.com/office/powerpoint/2010/main" val="454273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29AB0B18-B9F1-8E74-DACE-D5E460806CA3}"/>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9DE32953-3163-4658-DA24-9F9D2BF0D8F6}"/>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 проталкивания </a:t>
            </a:r>
            <a:r>
              <a:rPr lang="ru-RU" dirty="0" err="1">
                <a:latin typeface="Franklin Gothic Heavy" panose="020B0903020102020204" pitchFamily="34" charset="0"/>
              </a:rPr>
              <a:t>предпотока</a:t>
            </a:r>
            <a:endParaRPr lang="ru-RU" dirty="0">
              <a:latin typeface="Franklin Gothic Heavy" panose="020B0903020102020204" pitchFamily="34" charset="0"/>
            </a:endParaRPr>
          </a:p>
        </p:txBody>
      </p:sp>
      <mc:AlternateContent xmlns:mc="http://schemas.openxmlformats.org/markup-compatibility/2006" xmlns:a14="http://schemas.microsoft.com/office/drawing/2010/main">
        <mc:Choice Requires="a14">
          <p:sp>
            <p:nvSpPr>
              <p:cNvPr id="2" name="Объект 1">
                <a:extLst>
                  <a:ext uri="{FF2B5EF4-FFF2-40B4-BE49-F238E27FC236}">
                    <a16:creationId xmlns:a16="http://schemas.microsoft.com/office/drawing/2014/main" id="{83BFC581-6A4C-DFA0-BECF-07F7A55D9E93}"/>
                  </a:ext>
                </a:extLst>
              </p:cNvPr>
              <p:cNvSpPr>
                <a:spLocks noGrp="1"/>
              </p:cNvSpPr>
              <p:nvPr>
                <p:ph idx="1"/>
              </p:nvPr>
            </p:nvSpPr>
            <p:spPr>
              <a:xfrm>
                <a:off x="838200" y="1825625"/>
                <a:ext cx="10515600" cy="4351338"/>
              </a:xfrm>
            </p:spPr>
            <p:txBody>
              <a:bodyPr>
                <a:normAutofit/>
              </a:bodyPr>
              <a:lstStyle/>
              <a:p>
                <a:pPr marL="0" indent="0">
                  <a:buNone/>
                </a:pPr>
                <a:r>
                  <a:rPr lang="ru-RU" sz="2400" b="1" dirty="0"/>
                  <a:t>Предпотоком (</a:t>
                </a:r>
                <a:r>
                  <a:rPr lang="ru-RU" sz="2400" b="1" dirty="0" err="1"/>
                  <a:t>preflow</a:t>
                </a:r>
                <a:r>
                  <a:rPr lang="ru-RU" sz="2400" b="1" dirty="0"/>
                  <a:t>) </a:t>
                </a:r>
                <a:r>
                  <a:rPr lang="ru-RU" sz="2400" dirty="0"/>
                  <a:t>будем называть функцию</a:t>
                </a:r>
                <a:r>
                  <a:rPr lang="en-US" sz="2400" dirty="0"/>
                  <a:t> </a:t>
                </a:r>
                <a14:m>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 :</m:t>
                    </m:r>
                    <m:r>
                      <a:rPr lang="en-US" sz="2400" b="0" i="1" smtClean="0">
                        <a:latin typeface="Cambria Math" panose="02040503050406030204" pitchFamily="18" charset="0"/>
                      </a:rPr>
                      <m:t>𝑉</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𝑉</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𝑹</m:t>
                    </m:r>
                  </m:oMath>
                </a14:m>
                <a:r>
                  <a:rPr lang="en-US" sz="2400" dirty="0"/>
                  <a:t>, </a:t>
                </a:r>
                <a:r>
                  <a:rPr lang="ru-RU" sz="2400" dirty="0"/>
                  <a:t>удовлетворяющую следующим свойствам:</a:t>
                </a:r>
                <a:endParaRPr lang="en-US" sz="2400" dirty="0"/>
              </a:p>
              <a:p>
                <a:pPr marL="0" indent="0" algn="ctr">
                  <a:buNone/>
                </a:pPr>
                <a14:m>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𝑣</m:t>
                        </m:r>
                      </m:e>
                    </m:d>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rPr>
                          <m:t>𝑢</m:t>
                        </m:r>
                      </m:e>
                    </m:d>
                  </m:oMath>
                </a14:m>
                <a:r>
                  <a:rPr lang="en-US" sz="2400" b="0" i="1" dirty="0"/>
                  <a:t> </a:t>
                </a:r>
                <a:r>
                  <a:rPr lang="ru-RU" sz="2400" i="1" dirty="0"/>
                  <a:t>(антисимметричность)</a:t>
                </a:r>
                <a:r>
                  <a:rPr lang="en-US" sz="2400" i="1" dirty="0"/>
                  <a:t>, </a:t>
                </a:r>
              </a:p>
              <a:p>
                <a:pPr marL="0" indent="0" algn="ctr">
                  <a:buNone/>
                </a:pPr>
                <a14:m>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𝑣</m:t>
                        </m:r>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rPr>
                          <m:t>𝑢</m:t>
                        </m:r>
                      </m:e>
                    </m:d>
                  </m:oMath>
                </a14:m>
                <a:r>
                  <a:rPr lang="en-US" sz="2400" b="0" i="1" dirty="0"/>
                  <a:t> </a:t>
                </a:r>
                <a:r>
                  <a:rPr lang="ru-RU" sz="2400" i="1" dirty="0"/>
                  <a:t>(ограничение пропускной способностью)</a:t>
                </a:r>
                <a:r>
                  <a:rPr lang="en-US" sz="2400" i="1" dirty="0"/>
                  <a:t>, </a:t>
                </a:r>
              </a:p>
              <a:p>
                <a:pPr marL="0" indent="0" algn="ctr">
                  <a:buNone/>
                </a:pPr>
                <a14:m>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r>
                      <a:rPr lang="en-US" sz="2400" b="0" i="1" smtClean="0">
                        <a:latin typeface="Cambria Math" panose="02040503050406030204" pitchFamily="18" charset="0"/>
                        <a:ea typeface="Cambria Math" panose="02040503050406030204" pitchFamily="18" charset="0"/>
                      </a:rPr>
                      <m:t> \ </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𝑠</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e>
                    </m:d>
                    <m:r>
                      <a:rPr lang="en-US" sz="2400" b="0" i="1" smtClean="0">
                        <a:latin typeface="Cambria Math" panose="02040503050406030204" pitchFamily="18" charset="0"/>
                        <a:ea typeface="Cambria Math" panose="02040503050406030204" pitchFamily="18" charset="0"/>
                      </a:rPr>
                      <m:t>  </m:t>
                    </m:r>
                    <m:nary>
                      <m:naryPr>
                        <m:chr m:val="∑"/>
                        <m:supHide m:val="on"/>
                        <m:ctrlPr>
                          <a:rPr lang="en-US" sz="2400" b="0" i="1" smtClean="0">
                            <a:latin typeface="Cambria Math" panose="02040503050406030204" pitchFamily="18" charset="0"/>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sub>
                      <m:sup/>
                      <m:e>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𝑣</m:t>
                            </m:r>
                          </m:e>
                        </m:d>
                        <m:r>
                          <a:rPr lang="en-US" sz="2400" b="0" i="1" smtClean="0">
                            <a:latin typeface="Cambria Math" panose="02040503050406030204" pitchFamily="18" charset="0"/>
                            <a:ea typeface="Cambria Math" panose="02040503050406030204" pitchFamily="18" charset="0"/>
                          </a:rPr>
                          <m:t>≥0</m:t>
                        </m:r>
                      </m:e>
                    </m:nary>
                  </m:oMath>
                </a14:m>
                <a:r>
                  <a:rPr lang="ru-RU" sz="2400" i="1" dirty="0"/>
                  <a:t>(Неотрицательность избыточного потока)</a:t>
                </a:r>
                <a:r>
                  <a:rPr lang="en-US" sz="2400" i="1" dirty="0"/>
                  <a:t>.</a:t>
                </a:r>
              </a:p>
              <a:p>
                <a:pPr marL="0" indent="0" algn="ctr">
                  <a:lnSpc>
                    <a:spcPct val="100000"/>
                  </a:lnSpc>
                  <a:buNone/>
                </a:pPr>
                <a:endParaRPr lang="en-US" sz="2400" b="0" i="1" dirty="0"/>
              </a:p>
              <a:p>
                <a:pPr marL="0" indent="0">
                  <a:lnSpc>
                    <a:spcPct val="100000"/>
                  </a:lnSpc>
                  <a:buNone/>
                </a:pPr>
                <a:r>
                  <a:rPr lang="ru-RU" sz="2400" b="0" i="0" dirty="0">
                    <a:solidFill>
                      <a:srgbClr val="202122"/>
                    </a:solidFill>
                    <a:effectLst/>
                  </a:rPr>
                  <a:t>Содержащаяся в этом свойстве сумма</a:t>
                </a:r>
                <a:r>
                  <a:rPr lang="en-US" sz="2400" dirty="0">
                    <a:solidFill>
                      <a:srgbClr val="202122"/>
                    </a:solidFill>
                  </a:rPr>
                  <a:t> </a:t>
                </a:r>
                <a14:m>
                  <m:oMath xmlns:m="http://schemas.openxmlformats.org/officeDocument/2006/math">
                    <m:nary>
                      <m:naryPr>
                        <m:chr m:val="∑"/>
                        <m:supHide m:val="on"/>
                        <m:ctrlPr>
                          <a:rPr lang="en-US" sz="2400" b="0" i="1" smtClean="0">
                            <a:latin typeface="Cambria Math" panose="02040503050406030204" pitchFamily="18" charset="0"/>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sub>
                      <m:sup/>
                      <m:e>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𝑣</m:t>
                            </m:r>
                          </m:e>
                        </m:d>
                        <m:r>
                          <a:rPr lang="en-US" sz="2400" b="0" i="1" smtClean="0">
                            <a:latin typeface="Cambria Math" panose="02040503050406030204" pitchFamily="18" charset="0"/>
                            <a:ea typeface="Cambria Math" panose="02040503050406030204" pitchFamily="18" charset="0"/>
                          </a:rPr>
                          <m:t>≥0</m:t>
                        </m:r>
                      </m:e>
                    </m:nary>
                  </m:oMath>
                </a14:m>
                <a:r>
                  <a:rPr lang="en-US" sz="2400" dirty="0">
                    <a:solidFill>
                      <a:srgbClr val="202122"/>
                    </a:solidFill>
                  </a:rPr>
                  <a:t> </a:t>
                </a:r>
                <a:r>
                  <a:rPr lang="ru-RU" sz="2400" dirty="0">
                    <a:solidFill>
                      <a:srgbClr val="202122"/>
                    </a:solidFill>
                  </a:rPr>
                  <a:t>называется </a:t>
                </a:r>
                <a:r>
                  <a:rPr lang="ru-RU" sz="2400" b="1" dirty="0">
                    <a:solidFill>
                      <a:srgbClr val="202122"/>
                    </a:solidFill>
                  </a:rPr>
                  <a:t>избыточным потоком (excess) </a:t>
                </a:r>
                <a:r>
                  <a:rPr lang="ru-RU" sz="2400" dirty="0">
                    <a:solidFill>
                      <a:srgbClr val="202122"/>
                    </a:solidFill>
                  </a:rPr>
                  <a:t>и обозначается</a:t>
                </a:r>
                <a:r>
                  <a:rPr lang="en-US" sz="2400" dirty="0">
                    <a:solidFill>
                      <a:srgbClr val="202122"/>
                    </a:solidFill>
                  </a:rPr>
                  <a:t> </a:t>
                </a:r>
                <a14:m>
                  <m:oMath xmlns:m="http://schemas.openxmlformats.org/officeDocument/2006/math">
                    <m:sSub>
                      <m:sSubPr>
                        <m:ctrlPr>
                          <a:rPr lang="en-US" sz="2400" i="1" smtClean="0">
                            <a:solidFill>
                              <a:srgbClr val="202122"/>
                            </a:solidFill>
                            <a:latin typeface="Cambria Math" panose="02040503050406030204" pitchFamily="18" charset="0"/>
                          </a:rPr>
                        </m:ctrlPr>
                      </m:sSubPr>
                      <m:e>
                        <m:r>
                          <a:rPr lang="en-US" sz="2400" b="0" i="1" smtClean="0">
                            <a:solidFill>
                              <a:srgbClr val="202122"/>
                            </a:solidFill>
                            <a:latin typeface="Cambria Math" panose="02040503050406030204" pitchFamily="18" charset="0"/>
                          </a:rPr>
                          <m:t>𝑒</m:t>
                        </m:r>
                      </m:e>
                      <m:sub>
                        <m:r>
                          <a:rPr lang="en-US" sz="2400" b="0" i="1" smtClean="0">
                            <a:solidFill>
                              <a:srgbClr val="202122"/>
                            </a:solidFill>
                            <a:latin typeface="Cambria Math" panose="02040503050406030204" pitchFamily="18" charset="0"/>
                          </a:rPr>
                          <m:t>𝑢</m:t>
                        </m:r>
                      </m:sub>
                    </m:sSub>
                  </m:oMath>
                </a14:m>
                <a:r>
                  <a:rPr lang="en-US" sz="2400" dirty="0"/>
                  <a:t>.</a:t>
                </a:r>
                <a:endParaRPr lang="ru-RU" sz="2400" dirty="0"/>
              </a:p>
              <a:p>
                <a:pPr marL="0" indent="0">
                  <a:lnSpc>
                    <a:spcPct val="100000"/>
                  </a:lnSpc>
                  <a:buNone/>
                </a:pPr>
                <a:r>
                  <a:rPr lang="ru-RU" sz="2400" dirty="0"/>
                  <a:t>Мы называем вершину </a:t>
                </a:r>
                <a:r>
                  <a:rPr lang="ru-RU" sz="2400" b="1" dirty="0"/>
                  <a:t>переполненной</a:t>
                </a:r>
                <a:r>
                  <a:rPr lang="ru-RU" sz="2400" dirty="0"/>
                  <a:t>, если она не является источником или стоком, а избыточный поток в эту вершину </a:t>
                </a:r>
                <a:r>
                  <a:rPr lang="ru-RU" sz="2400" b="1" dirty="0"/>
                  <a:t>строго положителен</a:t>
                </a:r>
                <a:r>
                  <a:rPr lang="ru-RU" sz="2400" dirty="0"/>
                  <a:t>.</a:t>
                </a:r>
                <a:endParaRPr lang="en-US" sz="2400" dirty="0"/>
              </a:p>
            </p:txBody>
          </p:sp>
        </mc:Choice>
        <mc:Fallback xmlns="">
          <p:sp>
            <p:nvSpPr>
              <p:cNvPr id="2" name="Объект 1">
                <a:extLst>
                  <a:ext uri="{FF2B5EF4-FFF2-40B4-BE49-F238E27FC236}">
                    <a16:creationId xmlns:a16="http://schemas.microsoft.com/office/drawing/2014/main" id="{83BFC581-6A4C-DFA0-BECF-07F7A55D9E93}"/>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28" t="-1961" r="-638" b="-2661"/>
                </a:stretch>
              </a:blipFill>
            </p:spPr>
            <p:txBody>
              <a:bodyPr/>
              <a:lstStyle/>
              <a:p>
                <a:r>
                  <a:rPr lang="ru-RU">
                    <a:noFill/>
                  </a:rPr>
                  <a:t> </a:t>
                </a:r>
              </a:p>
            </p:txBody>
          </p:sp>
        </mc:Fallback>
      </mc:AlternateContent>
    </p:spTree>
    <p:extLst>
      <p:ext uri="{BB962C8B-B14F-4D97-AF65-F5344CB8AC3E}">
        <p14:creationId xmlns:p14="http://schemas.microsoft.com/office/powerpoint/2010/main" val="707995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29AB0B18-B9F1-8E74-DACE-D5E460806CA3}"/>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9DE32953-3163-4658-DA24-9F9D2BF0D8F6}"/>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 проталкивания </a:t>
            </a:r>
            <a:r>
              <a:rPr lang="ru-RU" dirty="0" err="1">
                <a:latin typeface="Franklin Gothic Heavy" panose="020B0903020102020204" pitchFamily="34" charset="0"/>
              </a:rPr>
              <a:t>предпотока</a:t>
            </a:r>
            <a:endParaRPr lang="ru-RU" dirty="0">
              <a:latin typeface="Franklin Gothic Heavy" panose="020B0903020102020204" pitchFamily="34" charset="0"/>
            </a:endParaRPr>
          </a:p>
        </p:txBody>
      </p:sp>
      <mc:AlternateContent xmlns:mc="http://schemas.openxmlformats.org/markup-compatibility/2006" xmlns:a14="http://schemas.microsoft.com/office/drawing/2010/main">
        <mc:Choice Requires="a14">
          <p:sp>
            <p:nvSpPr>
              <p:cNvPr id="2" name="Объект 1">
                <a:extLst>
                  <a:ext uri="{FF2B5EF4-FFF2-40B4-BE49-F238E27FC236}">
                    <a16:creationId xmlns:a16="http://schemas.microsoft.com/office/drawing/2014/main" id="{83BFC581-6A4C-DFA0-BECF-07F7A55D9E93}"/>
                  </a:ext>
                </a:extLst>
              </p:cNvPr>
              <p:cNvSpPr>
                <a:spLocks noGrp="1"/>
              </p:cNvSpPr>
              <p:nvPr>
                <p:ph idx="1"/>
              </p:nvPr>
            </p:nvSpPr>
            <p:spPr>
              <a:xfrm>
                <a:off x="838200" y="1825624"/>
                <a:ext cx="10515600" cy="4890861"/>
              </a:xfrm>
            </p:spPr>
            <p:txBody>
              <a:bodyPr>
                <a:noAutofit/>
              </a:bodyPr>
              <a:lstStyle/>
              <a:p>
                <a:pPr marL="0" indent="0">
                  <a:buNone/>
                </a:pPr>
                <a:r>
                  <a:rPr lang="ru-RU" sz="2400" dirty="0"/>
                  <a:t>Алгоритм применяет две операции: </a:t>
                </a:r>
                <a:r>
                  <a:rPr lang="ru-RU" sz="2400" b="1" dirty="0"/>
                  <a:t>проталкивание(</a:t>
                </a:r>
                <a:r>
                  <a:rPr lang="ru-RU" sz="2400" b="1" dirty="0" err="1"/>
                  <a:t>push</a:t>
                </a:r>
                <a:r>
                  <a:rPr lang="ru-RU" sz="2400" b="1" dirty="0"/>
                  <a:t>) </a:t>
                </a:r>
                <a:r>
                  <a:rPr lang="ru-RU" sz="2400" dirty="0"/>
                  <a:t>и </a:t>
                </a:r>
                <a:r>
                  <a:rPr lang="ru-RU" sz="2400" b="1" dirty="0"/>
                  <a:t>подъём(</a:t>
                </a:r>
                <a:r>
                  <a:rPr lang="ru-RU" sz="2400" b="1" dirty="0" err="1"/>
                  <a:t>relabel</a:t>
                </a:r>
                <a:r>
                  <a:rPr lang="ru-RU" sz="2400" b="1" dirty="0"/>
                  <a:t>).</a:t>
                </a:r>
              </a:p>
              <a:p>
                <a:pPr marL="0" indent="0">
                  <a:buNone/>
                </a:pPr>
                <a:endParaRPr kumimoji="0" lang="ru-RU" altLang="ru-RU" sz="2400" b="1" i="0" u="none" strike="noStrike" cap="none" normalizeH="0" baseline="0" dirty="0">
                  <a:ln>
                    <a:noFill/>
                  </a:ln>
                  <a:solidFill>
                    <a:srgbClr val="000000"/>
                  </a:solidFill>
                  <a:effectLst/>
                  <a:cs typeface="Cascadia Code" panose="020B0609020000020004" pitchFamily="49" charset="0"/>
                </a:endParaRPr>
              </a:p>
              <a:p>
                <a:pPr marL="0" indent="0">
                  <a:buNone/>
                </a:pPr>
                <a:r>
                  <a:rPr lang="ru-RU" altLang="ru-RU" sz="2400" dirty="0">
                    <a:solidFill>
                      <a:srgbClr val="000000"/>
                    </a:solidFill>
                    <a:cs typeface="Cascadia Code" panose="020B0609020000020004" pitchFamily="49" charset="0"/>
                  </a:rPr>
                  <a:t>Операция </a:t>
                </a:r>
                <a:r>
                  <a:rPr lang="ru-RU" altLang="ru-RU" sz="2400" b="1" dirty="0">
                    <a:solidFill>
                      <a:srgbClr val="000000"/>
                    </a:solidFill>
                    <a:cs typeface="Cascadia Code" panose="020B0609020000020004" pitchFamily="49" charset="0"/>
                  </a:rPr>
                  <a:t>проталкивания</a:t>
                </a:r>
                <a:r>
                  <a:rPr lang="en-US" altLang="ru-RU" sz="2400" b="1" dirty="0">
                    <a:solidFill>
                      <a:srgbClr val="000000"/>
                    </a:solidFill>
                    <a:cs typeface="Cascadia Code" panose="020B0609020000020004" pitchFamily="49" charset="0"/>
                  </a:rPr>
                  <a:t>(push)</a:t>
                </a:r>
                <a:r>
                  <a:rPr lang="ru-RU" altLang="ru-RU" sz="2400" dirty="0">
                    <a:solidFill>
                      <a:srgbClr val="000000"/>
                    </a:solidFill>
                    <a:cs typeface="Cascadia Code" panose="020B0609020000020004" pitchFamily="49" charset="0"/>
                  </a:rPr>
                  <a:t> из вершины </a:t>
                </a:r>
                <a14:m>
                  <m:oMath xmlns:m="http://schemas.openxmlformats.org/officeDocument/2006/math">
                    <m:r>
                      <a:rPr lang="en-US" altLang="ru-RU" sz="2400" b="0" i="1" smtClean="0">
                        <a:solidFill>
                          <a:srgbClr val="000000"/>
                        </a:solidFill>
                        <a:latin typeface="Cambria Math" panose="02040503050406030204" pitchFamily="18" charset="0"/>
                        <a:cs typeface="Cascadia Code" panose="020B0609020000020004" pitchFamily="49" charset="0"/>
                      </a:rPr>
                      <m:t>𝑢</m:t>
                    </m:r>
                  </m:oMath>
                </a14:m>
                <a:r>
                  <a:rPr lang="en-US" altLang="ru-RU" sz="2400" dirty="0">
                    <a:solidFill>
                      <a:srgbClr val="000000"/>
                    </a:solidFill>
                    <a:cs typeface="Cascadia Code" panose="020B0609020000020004" pitchFamily="49" charset="0"/>
                  </a:rPr>
                  <a:t> </a:t>
                </a:r>
                <a:r>
                  <a:rPr lang="ru-RU" altLang="ru-RU" sz="2400" dirty="0">
                    <a:solidFill>
                      <a:srgbClr val="000000"/>
                    </a:solidFill>
                    <a:cs typeface="Cascadia Code" panose="020B0609020000020004" pitchFamily="49" charset="0"/>
                  </a:rPr>
                  <a:t>в вершину </a:t>
                </a:r>
                <a14:m>
                  <m:oMath xmlns:m="http://schemas.openxmlformats.org/officeDocument/2006/math">
                    <m:r>
                      <a:rPr lang="en-US" altLang="ru-RU" sz="2400" b="0" i="1" smtClean="0">
                        <a:solidFill>
                          <a:srgbClr val="000000"/>
                        </a:solidFill>
                        <a:latin typeface="Cambria Math" panose="02040503050406030204" pitchFamily="18" charset="0"/>
                        <a:cs typeface="Cascadia Code" panose="020B0609020000020004" pitchFamily="49" charset="0"/>
                      </a:rPr>
                      <m:t>𝑣</m:t>
                    </m:r>
                  </m:oMath>
                </a14:m>
                <a:r>
                  <a:rPr lang="en-US" altLang="ru-RU" sz="2400" dirty="0">
                    <a:solidFill>
                      <a:srgbClr val="000000"/>
                    </a:solidFill>
                    <a:cs typeface="Cascadia Code" panose="020B0609020000020004" pitchFamily="49" charset="0"/>
                  </a:rPr>
                  <a:t> </a:t>
                </a:r>
                <a:r>
                  <a:rPr lang="ru-RU" altLang="ru-RU" sz="2400" dirty="0">
                    <a:solidFill>
                      <a:srgbClr val="000000"/>
                    </a:solidFill>
                    <a:cs typeface="Cascadia Code" panose="020B0609020000020004" pitchFamily="49" charset="0"/>
                  </a:rPr>
                  <a:t>может применяться тогда, когда  вершина</a:t>
                </a:r>
                <a:r>
                  <a:rPr lang="en-US" altLang="ru-RU" sz="2400" dirty="0">
                    <a:solidFill>
                      <a:srgbClr val="000000"/>
                    </a:solidFill>
                    <a:cs typeface="Cascadia Code" panose="020B0609020000020004" pitchFamily="49" charset="0"/>
                  </a:rPr>
                  <a:t> </a:t>
                </a:r>
                <a14:m>
                  <m:oMath xmlns:m="http://schemas.openxmlformats.org/officeDocument/2006/math">
                    <m:r>
                      <a:rPr lang="en-US" altLang="ru-RU" sz="2400" i="1">
                        <a:solidFill>
                          <a:srgbClr val="000000"/>
                        </a:solidFill>
                        <a:latin typeface="Cambria Math" panose="02040503050406030204" pitchFamily="18" charset="0"/>
                        <a:cs typeface="Cascadia Code" panose="020B0609020000020004" pitchFamily="49" charset="0"/>
                      </a:rPr>
                      <m:t>𝑢</m:t>
                    </m:r>
                  </m:oMath>
                </a14:m>
                <a:r>
                  <a:rPr lang="en-US" altLang="ru-RU" sz="2400" dirty="0">
                    <a:solidFill>
                      <a:srgbClr val="000000"/>
                    </a:solidFill>
                    <a:cs typeface="Cascadia Code" panose="020B0609020000020004" pitchFamily="49" charset="0"/>
                  </a:rPr>
                  <a:t> </a:t>
                </a:r>
                <a:r>
                  <a:rPr lang="ru-RU" sz="2400" dirty="0"/>
                  <a:t>является </a:t>
                </a:r>
                <a:r>
                  <a:rPr lang="ru-RU" sz="2400" b="1" dirty="0"/>
                  <a:t>переполненной</a:t>
                </a:r>
                <a:r>
                  <a:rPr lang="en-US" sz="2400" dirty="0"/>
                  <a:t>:</a:t>
                </a:r>
                <a:endParaRPr lang="ru-RU" sz="2400" dirty="0"/>
              </a:p>
              <a:p>
                <a:pPr marL="0" indent="0">
                  <a:buNone/>
                </a:pPr>
                <a:endParaRPr lang="ru-RU" altLang="ru-RU" sz="2400" dirty="0">
                  <a:solidFill>
                    <a:srgbClr val="000000"/>
                  </a:solidFill>
                  <a:cs typeface="Cascadia Code" panose="020B0609020000020004" pitchFamily="49" charset="0"/>
                </a:endParaRPr>
              </a:p>
              <a:p>
                <a:pPr marL="0" indent="0">
                  <a:lnSpc>
                    <a:spcPct val="100000"/>
                  </a:lnSpc>
                  <a:buNone/>
                </a:pPr>
                <a:r>
                  <a:rPr kumimoji="0" lang="ru-RU" altLang="ru-RU" sz="2400" b="1"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rPr>
                  <a:t>			</a:t>
                </a:r>
                <a:r>
                  <a:rPr kumimoji="0" lang="ru-RU" altLang="ru-RU" sz="2000" b="1" i="0" u="none" strike="noStrike" cap="none" normalizeH="0" baseline="0" dirty="0" err="1">
                    <a:ln>
                      <a:noFill/>
                    </a:ln>
                    <a:solidFill>
                      <a:srgbClr val="000000"/>
                    </a:solidFill>
                    <a:effectLst/>
                    <a:latin typeface="Cascadia Code" panose="020B0609020000020004" pitchFamily="49" charset="0"/>
                    <a:cs typeface="Cascadia Code" panose="020B0609020000020004" pitchFamily="49" charset="0"/>
                  </a:rPr>
                  <a:t>function</a:t>
                </a:r>
                <a:r>
                  <a:rPr kumimoji="0" lang="ru-RU" altLang="ru-RU" sz="2000" b="0"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rPr>
                  <a:t> </a:t>
                </a:r>
                <a:r>
                  <a:rPr kumimoji="0" lang="ru-RU" altLang="ru-RU" sz="2000" b="0" i="0" u="none" strike="noStrike" cap="none" normalizeH="0" baseline="0" dirty="0" err="1">
                    <a:ln>
                      <a:noFill/>
                    </a:ln>
                    <a:solidFill>
                      <a:srgbClr val="000000"/>
                    </a:solidFill>
                    <a:effectLst/>
                    <a:latin typeface="Cascadia Code" panose="020B0609020000020004" pitchFamily="49" charset="0"/>
                    <a:cs typeface="Cascadia Code" panose="020B0609020000020004" pitchFamily="49" charset="0"/>
                  </a:rPr>
                  <a:t>push</a:t>
                </a:r>
                <a:r>
                  <a:rPr kumimoji="0" lang="ru-RU" altLang="ru-RU" sz="2000" b="0"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rPr>
                  <a:t>(</a:t>
                </a:r>
                <a:r>
                  <a:rPr kumimoji="0" lang="ru-RU" altLang="ru-RU" sz="2000" b="1" i="0" u="none" strike="noStrike" cap="none" normalizeH="0" baseline="0" dirty="0" err="1">
                    <a:ln>
                      <a:noFill/>
                    </a:ln>
                    <a:solidFill>
                      <a:srgbClr val="000000"/>
                    </a:solidFill>
                    <a:effectLst/>
                    <a:latin typeface="Cascadia Code" panose="020B0609020000020004" pitchFamily="49" charset="0"/>
                    <a:cs typeface="Cascadia Code" panose="020B0609020000020004" pitchFamily="49" charset="0"/>
                  </a:rPr>
                  <a:t>Node</a:t>
                </a:r>
                <a:r>
                  <a:rPr kumimoji="0" lang="ru-RU" altLang="ru-RU" sz="2000" b="0"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rPr>
                  <a:t> u, </a:t>
                </a:r>
                <a:r>
                  <a:rPr kumimoji="0" lang="ru-RU" altLang="ru-RU" sz="2000" b="1" i="0" u="none" strike="noStrike" cap="none" normalizeH="0" baseline="0" dirty="0" err="1">
                    <a:ln>
                      <a:noFill/>
                    </a:ln>
                    <a:solidFill>
                      <a:srgbClr val="000000"/>
                    </a:solidFill>
                    <a:effectLst/>
                    <a:latin typeface="Cascadia Code" panose="020B0609020000020004" pitchFamily="49" charset="0"/>
                    <a:cs typeface="Cascadia Code" panose="020B0609020000020004" pitchFamily="49" charset="0"/>
                  </a:rPr>
                  <a:t>Node</a:t>
                </a:r>
                <a:r>
                  <a:rPr kumimoji="0" lang="ru-RU" altLang="ru-RU" sz="2000" b="0"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rPr>
                  <a:t> v) </a:t>
                </a:r>
              </a:p>
              <a:p>
                <a:pPr marL="0" indent="0">
                  <a:lnSpc>
                    <a:spcPct val="100000"/>
                  </a:lnSpc>
                  <a:buNone/>
                </a:pPr>
                <a:r>
                  <a:rPr lang="ru-RU" altLang="ru-RU" sz="2000" dirty="0">
                    <a:solidFill>
                      <a:srgbClr val="000000"/>
                    </a:solidFill>
                    <a:latin typeface="Cascadia Code" panose="020B0609020000020004" pitchFamily="49" charset="0"/>
                    <a:cs typeface="Cascadia Code" panose="020B0609020000020004" pitchFamily="49" charset="0"/>
                  </a:rPr>
                  <a:t>				</a:t>
                </a:r>
                <a:r>
                  <a:rPr kumimoji="0" lang="ru-RU" altLang="ru-RU" sz="2000" b="0"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rPr>
                  <a:t>d = </a:t>
                </a:r>
                <a:r>
                  <a:rPr kumimoji="0" lang="ru-RU" altLang="ru-RU" sz="2000" b="0" i="0" u="none" strike="noStrike" cap="none" normalizeH="0" baseline="0" dirty="0" err="1">
                    <a:ln>
                      <a:noFill/>
                    </a:ln>
                    <a:solidFill>
                      <a:srgbClr val="000000"/>
                    </a:solidFill>
                    <a:effectLst/>
                    <a:latin typeface="Cascadia Code" panose="020B0609020000020004" pitchFamily="49" charset="0"/>
                    <a:cs typeface="Cascadia Code" panose="020B0609020000020004" pitchFamily="49" charset="0"/>
                  </a:rPr>
                  <a:t>min</a:t>
                </a:r>
                <a:r>
                  <a:rPr kumimoji="0" lang="ru-RU" altLang="ru-RU" sz="2000" b="0"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rPr>
                  <a:t>(e(u), c(u, v) - f(u, v)) </a:t>
                </a:r>
              </a:p>
              <a:p>
                <a:pPr marL="0" indent="0">
                  <a:lnSpc>
                    <a:spcPct val="100000"/>
                  </a:lnSpc>
                  <a:buNone/>
                </a:pPr>
                <a:r>
                  <a:rPr kumimoji="0" lang="ru-RU" altLang="ru-RU" sz="2000" b="0"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rPr>
                  <a:t>				f(u, v) += d </a:t>
                </a:r>
              </a:p>
              <a:p>
                <a:pPr marL="0" indent="0">
                  <a:lnSpc>
                    <a:spcPct val="100000"/>
                  </a:lnSpc>
                  <a:buNone/>
                </a:pPr>
                <a:r>
                  <a:rPr lang="ru-RU" altLang="ru-RU" sz="2000" dirty="0">
                    <a:solidFill>
                      <a:srgbClr val="000000"/>
                    </a:solidFill>
                    <a:latin typeface="Cascadia Code" panose="020B0609020000020004" pitchFamily="49" charset="0"/>
                    <a:cs typeface="Cascadia Code" panose="020B0609020000020004" pitchFamily="49" charset="0"/>
                  </a:rPr>
                  <a:t>				</a:t>
                </a:r>
                <a:r>
                  <a:rPr kumimoji="0" lang="ru-RU" altLang="ru-RU" sz="2000" b="0"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rPr>
                  <a:t>f(v, u) = -f(u, v) </a:t>
                </a:r>
              </a:p>
              <a:p>
                <a:pPr marL="0" indent="0">
                  <a:lnSpc>
                    <a:spcPct val="100000"/>
                  </a:lnSpc>
                  <a:buNone/>
                </a:pPr>
                <a:r>
                  <a:rPr lang="ru-RU" altLang="ru-RU" sz="2000" dirty="0">
                    <a:solidFill>
                      <a:srgbClr val="000000"/>
                    </a:solidFill>
                    <a:latin typeface="Cascadia Code" panose="020B0609020000020004" pitchFamily="49" charset="0"/>
                    <a:cs typeface="Cascadia Code" panose="020B0609020000020004" pitchFamily="49" charset="0"/>
                  </a:rPr>
                  <a:t>				</a:t>
                </a:r>
                <a:r>
                  <a:rPr kumimoji="0" lang="ru-RU" altLang="ru-RU" sz="2000" b="0"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rPr>
                  <a:t>e(u) -= d </a:t>
                </a:r>
              </a:p>
              <a:p>
                <a:pPr marL="0" indent="0">
                  <a:lnSpc>
                    <a:spcPct val="100000"/>
                  </a:lnSpc>
                  <a:buNone/>
                </a:pPr>
                <a:r>
                  <a:rPr lang="ru-RU" altLang="ru-RU" sz="2000" dirty="0">
                    <a:solidFill>
                      <a:srgbClr val="000000"/>
                    </a:solidFill>
                    <a:latin typeface="Cascadia Code" panose="020B0609020000020004" pitchFamily="49" charset="0"/>
                    <a:cs typeface="Cascadia Code" panose="020B0609020000020004" pitchFamily="49" charset="0"/>
                  </a:rPr>
                  <a:t>				</a:t>
                </a:r>
                <a:r>
                  <a:rPr kumimoji="0" lang="ru-RU" altLang="ru-RU" sz="2000" b="0"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rPr>
                  <a:t>e(v) += d</a:t>
                </a:r>
                <a:r>
                  <a:rPr kumimoji="0" lang="ru-RU" altLang="ru-RU"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ru-RU" altLang="ru-RU"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p>
              <a:p>
                <a:pPr marL="0" indent="0">
                  <a:buNone/>
                </a:pPr>
                <a:endParaRPr lang="en-US" sz="2400" b="1" dirty="0"/>
              </a:p>
            </p:txBody>
          </p:sp>
        </mc:Choice>
        <mc:Fallback xmlns="">
          <p:sp>
            <p:nvSpPr>
              <p:cNvPr id="2" name="Объект 1">
                <a:extLst>
                  <a:ext uri="{FF2B5EF4-FFF2-40B4-BE49-F238E27FC236}">
                    <a16:creationId xmlns:a16="http://schemas.microsoft.com/office/drawing/2014/main" id="{83BFC581-6A4C-DFA0-BECF-07F7A55D9E93}"/>
                  </a:ext>
                </a:extLst>
              </p:cNvPr>
              <p:cNvSpPr>
                <a:spLocks noGrp="1" noRot="1" noChangeAspect="1" noMove="1" noResize="1" noEditPoints="1" noAdjustHandles="1" noChangeArrowheads="1" noChangeShapeType="1" noTextEdit="1"/>
              </p:cNvSpPr>
              <p:nvPr>
                <p:ph idx="1"/>
              </p:nvPr>
            </p:nvSpPr>
            <p:spPr>
              <a:xfrm>
                <a:off x="838200" y="1825624"/>
                <a:ext cx="10515600" cy="4890861"/>
              </a:xfrm>
              <a:blipFill>
                <a:blip r:embed="rId5"/>
                <a:stretch>
                  <a:fillRect l="-928" t="-1743"/>
                </a:stretch>
              </a:blipFill>
            </p:spPr>
            <p:txBody>
              <a:bodyPr/>
              <a:lstStyle/>
              <a:p>
                <a:r>
                  <a:rPr lang="ru-RU">
                    <a:noFill/>
                  </a:rPr>
                  <a:t> </a:t>
                </a:r>
              </a:p>
            </p:txBody>
          </p:sp>
        </mc:Fallback>
      </mc:AlternateContent>
    </p:spTree>
    <p:extLst>
      <p:ext uri="{BB962C8B-B14F-4D97-AF65-F5344CB8AC3E}">
        <p14:creationId xmlns:p14="http://schemas.microsoft.com/office/powerpoint/2010/main" val="2325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29AB0B18-B9F1-8E74-DACE-D5E460806CA3}"/>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9DE32953-3163-4658-DA24-9F9D2BF0D8F6}"/>
              </a:ext>
            </a:extLst>
          </p:cNvPr>
          <p:cNvPicPr>
            <a:picLocks noChangeAspect="1" noChangeArrowheads="1"/>
          </p:cNvPicPr>
          <p:nvPr/>
        </p:nvPicPr>
        <p:blipFill>
          <a:blip r:embed="rId5">
            <a:alphaModFix amt="35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 проталкивания </a:t>
            </a:r>
            <a:r>
              <a:rPr lang="ru-RU" dirty="0" err="1">
                <a:latin typeface="Franklin Gothic Heavy" panose="020B0903020102020204" pitchFamily="34" charset="0"/>
              </a:rPr>
              <a:t>предпотока</a:t>
            </a:r>
            <a:endParaRPr lang="ru-RU" dirty="0">
              <a:latin typeface="Franklin Gothic Heavy" panose="020B0903020102020204" pitchFamily="34" charset="0"/>
            </a:endParaRPr>
          </a:p>
        </p:txBody>
      </p:sp>
      <mc:AlternateContent xmlns:mc="http://schemas.openxmlformats.org/markup-compatibility/2006" xmlns:a14="http://schemas.microsoft.com/office/drawing/2010/main">
        <mc:Choice Requires="a14">
          <p:sp>
            <p:nvSpPr>
              <p:cNvPr id="2" name="Объект 1">
                <a:extLst>
                  <a:ext uri="{FF2B5EF4-FFF2-40B4-BE49-F238E27FC236}">
                    <a16:creationId xmlns:a16="http://schemas.microsoft.com/office/drawing/2014/main" id="{83BFC581-6A4C-DFA0-BECF-07F7A55D9E93}"/>
                  </a:ext>
                </a:extLst>
              </p:cNvPr>
              <p:cNvSpPr>
                <a:spLocks noGrp="1"/>
              </p:cNvSpPr>
              <p:nvPr>
                <p:ph idx="1"/>
              </p:nvPr>
            </p:nvSpPr>
            <p:spPr>
              <a:xfrm>
                <a:off x="838200" y="1825625"/>
                <a:ext cx="10515600" cy="4564290"/>
              </a:xfrm>
            </p:spPr>
            <p:txBody>
              <a:bodyPr>
                <a:noAutofit/>
              </a:bodyPr>
              <a:lstStyle/>
              <a:p>
                <a:pPr marL="0" indent="0">
                  <a:buNone/>
                </a:pPr>
                <a:r>
                  <a:rPr lang="ru-RU" altLang="ru-RU" sz="2400" dirty="0">
                    <a:solidFill>
                      <a:srgbClr val="000000"/>
                    </a:solidFill>
                    <a:cs typeface="Cascadia Code" panose="020B0609020000020004" pitchFamily="49" charset="0"/>
                  </a:rPr>
                  <a:t>Операция </a:t>
                </a:r>
                <a:r>
                  <a:rPr lang="ru-RU" altLang="ru-RU" sz="2400" b="1" dirty="0">
                    <a:solidFill>
                      <a:srgbClr val="000000"/>
                    </a:solidFill>
                    <a:cs typeface="Cascadia Code" panose="020B0609020000020004" pitchFamily="49" charset="0"/>
                  </a:rPr>
                  <a:t>подъёма</a:t>
                </a:r>
                <a:r>
                  <a:rPr lang="en-US" altLang="ru-RU" sz="2400" b="1" dirty="0">
                    <a:solidFill>
                      <a:srgbClr val="000000"/>
                    </a:solidFill>
                    <a:cs typeface="Cascadia Code" panose="020B0609020000020004" pitchFamily="49" charset="0"/>
                  </a:rPr>
                  <a:t>(relabel)</a:t>
                </a:r>
                <a:r>
                  <a:rPr lang="ru-RU" altLang="ru-RU" sz="2400" dirty="0">
                    <a:solidFill>
                      <a:srgbClr val="000000"/>
                    </a:solidFill>
                    <a:cs typeface="Cascadia Code" panose="020B0609020000020004" pitchFamily="49" charset="0"/>
                  </a:rPr>
                  <a:t> применима для вершины</a:t>
                </a:r>
                <a14:m>
                  <m:oMath xmlns:m="http://schemas.openxmlformats.org/officeDocument/2006/math">
                    <m:r>
                      <a:rPr lang="en-US" altLang="ru-RU" sz="2400" b="0" i="0" smtClean="0">
                        <a:solidFill>
                          <a:srgbClr val="000000"/>
                        </a:solidFill>
                        <a:latin typeface="Cambria Math" panose="02040503050406030204" pitchFamily="18" charset="0"/>
                        <a:cs typeface="Cascadia Code" panose="020B0609020000020004" pitchFamily="49" charset="0"/>
                      </a:rPr>
                      <m:t> </m:t>
                    </m:r>
                    <m:r>
                      <a:rPr lang="en-US" altLang="ru-RU" sz="2400" b="0" i="1" smtClean="0">
                        <a:solidFill>
                          <a:srgbClr val="000000"/>
                        </a:solidFill>
                        <a:latin typeface="Cambria Math" panose="02040503050406030204" pitchFamily="18" charset="0"/>
                        <a:cs typeface="Cascadia Code" panose="020B0609020000020004" pitchFamily="49" charset="0"/>
                      </a:rPr>
                      <m:t>𝑢</m:t>
                    </m:r>
                  </m:oMath>
                </a14:m>
                <a:r>
                  <a:rPr lang="en-US" sz="2400" dirty="0"/>
                  <a:t>, </a:t>
                </a:r>
                <a:r>
                  <a:rPr lang="ru-RU" sz="2400" dirty="0"/>
                  <a:t>если </a:t>
                </a:r>
                <a14:m>
                  <m:oMath xmlns:m="http://schemas.openxmlformats.org/officeDocument/2006/math">
                    <m:r>
                      <a:rPr lang="en-US" sz="2400" b="0" i="1" smtClean="0">
                        <a:latin typeface="Cambria Math" panose="02040503050406030204" pitchFamily="18" charset="0"/>
                      </a:rPr>
                      <m:t>𝑒</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e>
                    </m:d>
                    <m:r>
                      <a:rPr lang="en-US" sz="2400" b="0" i="1" smtClean="0">
                        <a:latin typeface="Cambria Math" panose="02040503050406030204" pitchFamily="18" charset="0"/>
                      </a:rPr>
                      <m:t>&gt;0</m:t>
                    </m:r>
                  </m:oMath>
                </a14:m>
                <a:r>
                  <a:rPr lang="ru-RU" sz="2400" dirty="0"/>
                  <a:t> и</a:t>
                </a:r>
                <a:endParaRPr lang="en-US" sz="2400" dirty="0"/>
              </a:p>
              <a:p>
                <a:pPr marL="0" indent="0">
                  <a:buNone/>
                </a:pPr>
                <a:r>
                  <a:rPr lang="ru-RU" sz="2400" dirty="0"/>
                  <a:t> </a:t>
                </a:r>
                <a14:m>
                  <m:oMath xmlns:m="http://schemas.openxmlformats.org/officeDocument/2006/math">
                    <m:r>
                      <a:rPr lang="ru-RU" sz="240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𝑣</m:t>
                        </m:r>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b="0" i="1" smtClean="0">
                            <a:latin typeface="Cambria Math" panose="02040503050406030204" pitchFamily="18" charset="0"/>
                            <a:ea typeface="Cambria Math" panose="02040503050406030204" pitchFamily="18" charset="0"/>
                          </a:rPr>
                          <m:t>𝑓</m:t>
                        </m:r>
                      </m:sub>
                    </m:sSub>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h</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𝑢</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h</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𝑣</m:t>
                    </m:r>
                    <m:r>
                      <a:rPr lang="en-US" sz="2400" b="0" i="1" smtClean="0">
                        <a:latin typeface="Cambria Math" panose="02040503050406030204" pitchFamily="18" charset="0"/>
                        <a:ea typeface="Cambria Math" panose="02040503050406030204" pitchFamily="18" charset="0"/>
                      </a:rPr>
                      <m:t>)</m:t>
                    </m:r>
                  </m:oMath>
                </a14:m>
                <a:r>
                  <a:rPr lang="en-US" sz="2400" dirty="0"/>
                  <a:t>:</a:t>
                </a:r>
                <a:endParaRPr lang="ru-RU" sz="2400" dirty="0"/>
              </a:p>
              <a:p>
                <a:pPr marL="0" indent="0">
                  <a:lnSpc>
                    <a:spcPct val="100000"/>
                  </a:lnSpc>
                  <a:buNone/>
                </a:pPr>
                <a:endParaRPr lang="ru-RU" altLang="ru-RU" sz="2400" dirty="0">
                  <a:solidFill>
                    <a:srgbClr val="000000"/>
                  </a:solidFill>
                  <a:cs typeface="Cascadia Code" panose="020B0609020000020004" pitchFamily="49"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ru-RU" altLang="ru-RU" sz="2000" b="1" i="0" u="none" strike="noStrike" cap="none" normalizeH="0" baseline="0" dirty="0" err="1">
                    <a:ln>
                      <a:noFill/>
                    </a:ln>
                    <a:solidFill>
                      <a:srgbClr val="000000"/>
                    </a:solidFill>
                    <a:effectLst/>
                    <a:latin typeface="Cascadia Code" panose="020B0609020000020004" pitchFamily="49" charset="0"/>
                    <a:cs typeface="Cascadia Code" panose="020B0609020000020004" pitchFamily="49" charset="0"/>
                  </a:rPr>
                  <a:t>function</a:t>
                </a:r>
                <a:r>
                  <a:rPr kumimoji="0" lang="ru-RU" altLang="ru-RU" sz="2000" b="0"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rPr>
                  <a:t> </a:t>
                </a:r>
                <a:r>
                  <a:rPr kumimoji="0" lang="ru-RU" altLang="ru-RU" sz="2000" b="0" i="0" u="none" strike="noStrike" cap="none" normalizeH="0" baseline="0" dirty="0" err="1">
                    <a:ln>
                      <a:noFill/>
                    </a:ln>
                    <a:solidFill>
                      <a:srgbClr val="000000"/>
                    </a:solidFill>
                    <a:effectLst/>
                    <a:latin typeface="Cascadia Code" panose="020B0609020000020004" pitchFamily="49" charset="0"/>
                    <a:cs typeface="Cascadia Code" panose="020B0609020000020004" pitchFamily="49" charset="0"/>
                  </a:rPr>
                  <a:t>relabel</a:t>
                </a:r>
                <a:r>
                  <a:rPr kumimoji="0" lang="ru-RU" altLang="ru-RU" sz="2000" b="0"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rPr>
                  <a:t>(</a:t>
                </a:r>
                <a:r>
                  <a:rPr kumimoji="0" lang="ru-RU" altLang="ru-RU" sz="2000" b="1" i="0" u="none" strike="noStrike" cap="none" normalizeH="0" baseline="0" dirty="0" err="1">
                    <a:ln>
                      <a:noFill/>
                    </a:ln>
                    <a:solidFill>
                      <a:srgbClr val="000000"/>
                    </a:solidFill>
                    <a:effectLst/>
                    <a:latin typeface="Cascadia Code" panose="020B0609020000020004" pitchFamily="49" charset="0"/>
                    <a:cs typeface="Cascadia Code" panose="020B0609020000020004" pitchFamily="49" charset="0"/>
                  </a:rPr>
                  <a:t>Node</a:t>
                </a:r>
                <a:r>
                  <a:rPr kumimoji="0" lang="ru-RU" altLang="ru-RU" sz="2000" b="0"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rPr>
                  <a:t> u)</a:t>
                </a:r>
                <a:endParaRPr kumimoji="0" lang="en-US" altLang="ru-RU" sz="2000" b="0"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ru-RU" sz="2000" b="0"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rPr>
                  <a:t>	</a:t>
                </a:r>
                <a:r>
                  <a:rPr kumimoji="0" lang="ru-RU" altLang="ru-RU" sz="2000" b="0"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rPr>
                  <a:t>h(u) = </a:t>
                </a:r>
                <a:r>
                  <a:rPr kumimoji="0" lang="ru-RU" altLang="ru-RU" sz="2000" b="0" i="0" u="none" strike="noStrike" cap="none" normalizeH="0" baseline="0" dirty="0" err="1">
                    <a:ln>
                      <a:noFill/>
                    </a:ln>
                    <a:solidFill>
                      <a:srgbClr val="000000"/>
                    </a:solidFill>
                    <a:effectLst/>
                    <a:latin typeface="Cascadia Code" panose="020B0609020000020004" pitchFamily="49" charset="0"/>
                    <a:cs typeface="Cascadia Code" panose="020B0609020000020004" pitchFamily="49" charset="0"/>
                  </a:rPr>
                  <a:t>min</a:t>
                </a:r>
                <a:r>
                  <a:rPr kumimoji="0" lang="ru-RU" altLang="ru-RU" sz="2000" b="0"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rPr>
                  <a:t>{h(v): f(u, v) - c(u, v) &lt; 0} + 1</a:t>
                </a:r>
                <a:r>
                  <a:rPr kumimoji="0" lang="ru-RU" altLang="ru-RU"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p>
              <a:p>
                <a:pPr marL="0" indent="0">
                  <a:buNone/>
                </a:pPr>
                <a:endParaRPr lang="en-US" sz="2400" b="1" dirty="0"/>
              </a:p>
              <a:p>
                <a:pPr marL="0" indent="0">
                  <a:buNone/>
                </a:pPr>
                <a:r>
                  <a:rPr lang="ru-RU" sz="3200" b="1" u="sng" dirty="0"/>
                  <a:t>Алгоритм:</a:t>
                </a:r>
              </a:p>
              <a:p>
                <a:r>
                  <a:rPr lang="ru-RU" dirty="0"/>
                  <a:t>Инициализировать </a:t>
                </a:r>
                <a:r>
                  <a:rPr lang="ru-RU" dirty="0" err="1"/>
                  <a:t>предпоток</a:t>
                </a:r>
                <a:r>
                  <a:rPr lang="ru-RU" dirty="0"/>
                  <a:t>, избыточные потоки и высоты.</a:t>
                </a:r>
              </a:p>
              <a:p>
                <a:r>
                  <a:rPr lang="ru-RU" dirty="0"/>
                  <a:t>Пока возможно проталкивание или подъём, выполнить любую возможную операцию.</a:t>
                </a:r>
                <a:endParaRPr lang="en-US" dirty="0"/>
              </a:p>
            </p:txBody>
          </p:sp>
        </mc:Choice>
        <mc:Fallback xmlns="">
          <p:sp>
            <p:nvSpPr>
              <p:cNvPr id="2" name="Объект 1">
                <a:extLst>
                  <a:ext uri="{FF2B5EF4-FFF2-40B4-BE49-F238E27FC236}">
                    <a16:creationId xmlns:a16="http://schemas.microsoft.com/office/drawing/2014/main" id="{83BFC581-6A4C-DFA0-BECF-07F7A55D9E93}"/>
                  </a:ext>
                </a:extLst>
              </p:cNvPr>
              <p:cNvSpPr>
                <a:spLocks noGrp="1" noRot="1" noChangeAspect="1" noMove="1" noResize="1" noEditPoints="1" noAdjustHandles="1" noChangeArrowheads="1" noChangeShapeType="1" noTextEdit="1"/>
              </p:cNvSpPr>
              <p:nvPr>
                <p:ph idx="1"/>
              </p:nvPr>
            </p:nvSpPr>
            <p:spPr>
              <a:xfrm>
                <a:off x="838200" y="1825625"/>
                <a:ext cx="10515600" cy="4564290"/>
              </a:xfrm>
              <a:blipFill>
                <a:blip r:embed="rId6"/>
                <a:stretch>
                  <a:fillRect l="-1507" t="-1869" b="-935"/>
                </a:stretch>
              </a:blipFill>
            </p:spPr>
            <p:txBody>
              <a:bodyPr/>
              <a:lstStyle/>
              <a:p>
                <a:r>
                  <a:rPr lang="ru-RU">
                    <a:noFill/>
                  </a:rPr>
                  <a:t> </a:t>
                </a:r>
              </a:p>
            </p:txBody>
          </p:sp>
        </mc:Fallback>
      </mc:AlternateContent>
    </p:spTree>
    <p:extLst>
      <p:ext uri="{BB962C8B-B14F-4D97-AF65-F5344CB8AC3E}">
        <p14:creationId xmlns:p14="http://schemas.microsoft.com/office/powerpoint/2010/main" val="2227576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0158C9BB-02B6-D514-37F5-3C0418DB1B44}"/>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42617" y="-864864"/>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61A7954F-C3BB-D614-54D2-1665DF1A02CD}"/>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10509676">
            <a:off x="8243887" y="1314619"/>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ctrTitle"/>
          </p:nvPr>
        </p:nvSpPr>
        <p:spPr/>
        <p:txBody>
          <a:bodyPr/>
          <a:lstStyle/>
          <a:p>
            <a:pPr algn="l"/>
            <a:r>
              <a:rPr lang="ru-RU" dirty="0">
                <a:latin typeface="Franklin Gothic Heavy" panose="020B0903020102020204" pitchFamily="34" charset="0"/>
              </a:rPr>
              <a:t>Введение</a:t>
            </a:r>
          </a:p>
        </p:txBody>
      </p:sp>
      <p:sp>
        <p:nvSpPr>
          <p:cNvPr id="17" name="Подзаголовок 16">
            <a:extLst>
              <a:ext uri="{FF2B5EF4-FFF2-40B4-BE49-F238E27FC236}">
                <a16:creationId xmlns:a16="http://schemas.microsoft.com/office/drawing/2014/main" id="{0F1C2C94-0FE0-1BA1-5BE8-BBB9942C36B2}"/>
              </a:ext>
            </a:extLst>
          </p:cNvPr>
          <p:cNvSpPr>
            <a:spLocks noGrp="1"/>
          </p:cNvSpPr>
          <p:nvPr>
            <p:ph type="subTitle" idx="1"/>
          </p:nvPr>
        </p:nvSpPr>
        <p:spPr/>
        <p:txBody>
          <a:bodyPr/>
          <a:lstStyle/>
          <a:p>
            <a:pPr algn="l"/>
            <a:r>
              <a:rPr lang="ru-RU" dirty="0">
                <a:latin typeface="Century Gothic" panose="020B0502020202020204" pitchFamily="34" charset="0"/>
              </a:rPr>
              <a:t>постановка задачи и ее актуальность</a:t>
            </a:r>
          </a:p>
        </p:txBody>
      </p:sp>
    </p:spTree>
    <p:extLst>
      <p:ext uri="{BB962C8B-B14F-4D97-AF65-F5344CB8AC3E}">
        <p14:creationId xmlns:p14="http://schemas.microsoft.com/office/powerpoint/2010/main" val="3266591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77B6F6AE-A890-2BB7-BE9F-4B5FD9B02CFB}"/>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F13C0531-C44C-876B-1D2A-EAAA1894E693}"/>
              </a:ext>
            </a:extLst>
          </p:cNvPr>
          <p:cNvPicPr>
            <a:picLocks noChangeAspect="1" noChangeArrowheads="1"/>
          </p:cNvPicPr>
          <p:nvPr/>
        </p:nvPicPr>
        <p:blipFill>
          <a:blip r:embed="rId5">
            <a:alphaModFix amt="35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 проталкивания </a:t>
            </a:r>
            <a:r>
              <a:rPr lang="ru-RU" dirty="0" err="1">
                <a:latin typeface="Franklin Gothic Heavy" panose="020B0903020102020204" pitchFamily="34" charset="0"/>
              </a:rPr>
              <a:t>предпотока</a:t>
            </a:r>
            <a:endParaRPr lang="ru-RU" dirty="0">
              <a:latin typeface="Franklin Gothic Heavy" panose="020B0903020102020204" pitchFamily="34" charset="0"/>
            </a:endParaRPr>
          </a:p>
        </p:txBody>
      </p:sp>
      <mc:AlternateContent xmlns:mc="http://schemas.openxmlformats.org/markup-compatibility/2006" xmlns:a14="http://schemas.microsoft.com/office/drawing/2010/main">
        <mc:Choice Requires="a14">
          <p:sp>
            <p:nvSpPr>
              <p:cNvPr id="2" name="Объект 1">
                <a:extLst>
                  <a:ext uri="{FF2B5EF4-FFF2-40B4-BE49-F238E27FC236}">
                    <a16:creationId xmlns:a16="http://schemas.microsoft.com/office/drawing/2014/main" id="{3DF17A41-F566-0B15-F793-9F9AA68CD8E6}"/>
                  </a:ext>
                </a:extLst>
              </p:cNvPr>
              <p:cNvSpPr>
                <a:spLocks noGrp="1"/>
              </p:cNvSpPr>
              <p:nvPr>
                <p:ph idx="1"/>
              </p:nvPr>
            </p:nvSpPr>
            <p:spPr>
              <a:xfrm>
                <a:off x="838200" y="1825625"/>
                <a:ext cx="10515600" cy="4351338"/>
              </a:xfrm>
            </p:spPr>
            <p:txBody>
              <a:bodyPr/>
              <a:lstStyle/>
              <a:p>
                <a:pPr marL="0" indent="0">
                  <a:lnSpc>
                    <a:spcPct val="100000"/>
                  </a:lnSpc>
                  <a:buNone/>
                </a:pPr>
                <a:r>
                  <a:rPr lang="ru-RU" u="sng" dirty="0"/>
                  <a:t>Особенности:</a:t>
                </a:r>
              </a:p>
              <a:p>
                <a:pPr>
                  <a:lnSpc>
                    <a:spcPct val="100000"/>
                  </a:lnSpc>
                </a:pPr>
                <a:r>
                  <a:rPr lang="ru-RU" sz="2400" dirty="0"/>
                  <a:t>Считается одним из </a:t>
                </a:r>
                <a:r>
                  <a:rPr lang="ru-RU" sz="2400" b="1" dirty="0"/>
                  <a:t>наиболее эффективных </a:t>
                </a:r>
                <a:r>
                  <a:rPr lang="ru-RU" sz="2400" dirty="0"/>
                  <a:t>алгоритмов максимального потока.</a:t>
                </a:r>
              </a:p>
              <a:p>
                <a:pPr>
                  <a:lnSpc>
                    <a:spcPct val="100000"/>
                  </a:lnSpc>
                </a:pPr>
                <a:r>
                  <a:rPr lang="ru-RU" sz="2400" dirty="0"/>
                  <a:t>Сложность: </a:t>
                </a:r>
                <a14:m>
                  <m:oMath xmlns:m="http://schemas.openxmlformats.org/officeDocument/2006/math">
                    <m:r>
                      <a:rPr lang="en-US" sz="2400" b="0" smtClean="0">
                        <a:latin typeface="Cambria Math" panose="02040503050406030204" pitchFamily="18" charset="0"/>
                      </a:rPr>
                      <m:t>𝑂</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smtClean="0">
                                <a:latin typeface="Cambria Math" panose="02040503050406030204" pitchFamily="18" charset="0"/>
                              </a:rPr>
                              <m:t>2</m:t>
                            </m:r>
                          </m:sup>
                        </m:sSup>
                        <m:r>
                          <a:rPr lang="en-US" sz="2400" b="0" i="1" smtClean="0">
                            <a:latin typeface="Cambria Math" panose="02040503050406030204" pitchFamily="18" charset="0"/>
                          </a:rPr>
                          <m:t>𝐸</m:t>
                        </m:r>
                      </m:e>
                    </m:d>
                  </m:oMath>
                </a14:m>
                <a:r>
                  <a:rPr lang="en-US" sz="2400" dirty="0"/>
                  <a:t>.</a:t>
                </a:r>
              </a:p>
              <a:p>
                <a:pPr>
                  <a:lnSpc>
                    <a:spcPct val="100000"/>
                  </a:lnSpc>
                </a:pPr>
                <a:r>
                  <a:rPr lang="ru-RU" sz="2400" dirty="0"/>
                  <a:t>Конкретные варианты алгоритмов обеспечивают </a:t>
                </a:r>
                <a:r>
                  <a:rPr lang="ru-RU" sz="2400" b="1" dirty="0"/>
                  <a:t>еще более низкую временную сложность</a:t>
                </a:r>
                <a:r>
                  <a:rPr lang="en-US" sz="2400" b="1" dirty="0"/>
                  <a:t>: </a:t>
                </a:r>
                <a14:m>
                  <m:oMath xmlns:m="http://schemas.openxmlformats.org/officeDocument/2006/math">
                    <m:r>
                      <a:rPr lang="en-US" sz="2400" b="0" smtClean="0">
                        <a:latin typeface="Cambria Math" panose="02040503050406030204" pitchFamily="18" charset="0"/>
                      </a:rPr>
                      <m:t>𝑂</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0" smtClean="0">
                                <a:latin typeface="Cambria Math" panose="02040503050406030204" pitchFamily="18" charset="0"/>
                              </a:rPr>
                              <m:t>3</m:t>
                            </m:r>
                          </m:sup>
                        </m:sSup>
                      </m:e>
                    </m:d>
                  </m:oMath>
                </a14:m>
                <a:r>
                  <a:rPr lang="en-US" sz="2400" dirty="0"/>
                  <a:t>, </a:t>
                </a:r>
                <a14:m>
                  <m:oMath xmlns:m="http://schemas.openxmlformats.org/officeDocument/2006/math">
                    <m:r>
                      <a:rPr lang="en-US" sz="2400">
                        <a:latin typeface="Cambria Math" panose="02040503050406030204" pitchFamily="18" charset="0"/>
                      </a:rPr>
                      <m:t>𝑂</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𝑉</m:t>
                            </m:r>
                          </m:e>
                          <m:sup>
                            <m:r>
                              <a:rPr lang="en-US" sz="2400" b="0" i="0" smtClean="0">
                                <a:latin typeface="Cambria Math" panose="02040503050406030204" pitchFamily="18" charset="0"/>
                              </a:rPr>
                              <m:t>2</m:t>
                            </m:r>
                          </m:sup>
                        </m:sSup>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𝐸</m:t>
                            </m:r>
                          </m:e>
                        </m:rad>
                      </m:e>
                    </m:d>
                  </m:oMath>
                </a14:m>
                <a:r>
                  <a:rPr lang="en-US" sz="2400" dirty="0"/>
                  <a:t> </a:t>
                </a:r>
                <a:r>
                  <a:rPr lang="ru-RU" sz="2400" dirty="0"/>
                  <a:t>и </a:t>
                </a:r>
                <a14:m>
                  <m:oMath xmlns:m="http://schemas.openxmlformats.org/officeDocument/2006/math">
                    <m:r>
                      <a:rPr lang="en-US" sz="2400">
                        <a:latin typeface="Cambria Math" panose="02040503050406030204" pitchFamily="18" charset="0"/>
                      </a:rPr>
                      <m:t>𝑂</m:t>
                    </m:r>
                    <m:d>
                      <m:dPr>
                        <m:ctrlPr>
                          <a:rPr lang="en-US" sz="2400" i="1">
                            <a:latin typeface="Cambria Math" panose="02040503050406030204" pitchFamily="18" charset="0"/>
                          </a:rPr>
                        </m:ctrlPr>
                      </m:dPr>
                      <m:e>
                        <m:r>
                          <a:rPr lang="en-US" sz="2400" b="0" i="1" smtClean="0">
                            <a:latin typeface="Cambria Math" panose="02040503050406030204" pitchFamily="18" charset="0"/>
                          </a:rPr>
                          <m:t>𝑉</m:t>
                        </m:r>
                        <m:r>
                          <a:rPr lang="en-US" sz="2400" i="1">
                            <a:latin typeface="Cambria Math" panose="02040503050406030204" pitchFamily="18" charset="0"/>
                          </a:rPr>
                          <m:t>𝐸</m:t>
                        </m:r>
                        <m:func>
                          <m:funcPr>
                            <m:ctrlPr>
                              <a:rPr lang="en-US" sz="2400" i="1" smtClean="0">
                                <a:latin typeface="Cambria Math" panose="02040503050406030204" pitchFamily="18" charset="0"/>
                              </a:rPr>
                            </m:ctrlPr>
                          </m:funcPr>
                          <m:fName>
                            <m:r>
                              <m:rPr>
                                <m:sty m:val="p"/>
                              </m:rPr>
                              <a:rPr lang="en-US" sz="2400" i="0" smtClean="0">
                                <a:latin typeface="Cambria Math" panose="02040503050406030204" pitchFamily="18" charset="0"/>
                              </a:rPr>
                              <m:t>log</m:t>
                            </m:r>
                          </m:fName>
                          <m:e>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𝐸</m:t>
                                </m:r>
                              </m:den>
                            </m:f>
                          </m:e>
                        </m:func>
                      </m:e>
                    </m:d>
                  </m:oMath>
                </a14:m>
                <a:r>
                  <a:rPr lang="en-US" sz="2400" dirty="0"/>
                  <a:t>.</a:t>
                </a:r>
                <a:endParaRPr lang="ru-RU" sz="2400" dirty="0"/>
              </a:p>
              <a:p>
                <a:pPr>
                  <a:lnSpc>
                    <a:spcPct val="100000"/>
                  </a:lnSpc>
                </a:pPr>
                <a:endParaRPr lang="ru-RU" sz="2400" dirty="0"/>
              </a:p>
            </p:txBody>
          </p:sp>
        </mc:Choice>
        <mc:Fallback xmlns="">
          <p:sp>
            <p:nvSpPr>
              <p:cNvPr id="2" name="Объект 1">
                <a:extLst>
                  <a:ext uri="{FF2B5EF4-FFF2-40B4-BE49-F238E27FC236}">
                    <a16:creationId xmlns:a16="http://schemas.microsoft.com/office/drawing/2014/main" id="{3DF17A41-F566-0B15-F793-9F9AA68CD8E6}"/>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6"/>
                <a:stretch>
                  <a:fillRect l="-1217" t="-1261"/>
                </a:stretch>
              </a:blipFill>
            </p:spPr>
            <p:txBody>
              <a:bodyPr/>
              <a:lstStyle/>
              <a:p>
                <a:r>
                  <a:rPr lang="ru-RU">
                    <a:noFill/>
                  </a:rPr>
                  <a:t> </a:t>
                </a:r>
              </a:p>
            </p:txBody>
          </p:sp>
        </mc:Fallback>
      </mc:AlternateContent>
    </p:spTree>
    <p:extLst>
      <p:ext uri="{BB962C8B-B14F-4D97-AF65-F5344CB8AC3E}">
        <p14:creationId xmlns:p14="http://schemas.microsoft.com/office/powerpoint/2010/main" val="3189105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DBBCE928-A719-EDD6-87A5-4EC262A9493A}"/>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EC84182B-D5BB-238E-CC76-BB82787C54E1}"/>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 масштабирования потока</a:t>
            </a:r>
          </a:p>
        </p:txBody>
      </p:sp>
      <mc:AlternateContent xmlns:mc="http://schemas.openxmlformats.org/markup-compatibility/2006" xmlns:a14="http://schemas.microsoft.com/office/drawing/2010/main">
        <mc:Choice Requires="a14">
          <p:sp>
            <p:nvSpPr>
              <p:cNvPr id="2" name="Объект 1">
                <a:extLst>
                  <a:ext uri="{FF2B5EF4-FFF2-40B4-BE49-F238E27FC236}">
                    <a16:creationId xmlns:a16="http://schemas.microsoft.com/office/drawing/2014/main" id="{9E9F704E-0566-C969-1AF4-F7B1AAE88361}"/>
                  </a:ext>
                </a:extLst>
              </p:cNvPr>
              <p:cNvSpPr>
                <a:spLocks noGrp="1"/>
              </p:cNvSpPr>
              <p:nvPr>
                <p:ph idx="1"/>
              </p:nvPr>
            </p:nvSpPr>
            <p:spPr>
              <a:xfrm>
                <a:off x="838200" y="1825625"/>
                <a:ext cx="10515600" cy="4351338"/>
              </a:xfrm>
            </p:spPr>
            <p:txBody>
              <a:bodyPr>
                <a:normAutofit/>
              </a:bodyPr>
              <a:lstStyle/>
              <a:p>
                <a:pPr marL="0" indent="0">
                  <a:buNone/>
                </a:pPr>
                <a:r>
                  <a:rPr lang="ru-RU" sz="2400" dirty="0"/>
                  <a:t>Является </a:t>
                </a:r>
                <a:r>
                  <a:rPr lang="ru-RU" sz="2400" b="1" dirty="0"/>
                  <a:t>модификацией</a:t>
                </a:r>
                <a:r>
                  <a:rPr lang="ru-RU" sz="2400" dirty="0"/>
                  <a:t> алгоритма Форда-</a:t>
                </a:r>
                <a:r>
                  <a:rPr lang="ru-RU" sz="2400" dirty="0" err="1"/>
                  <a:t>Фалкерсона</a:t>
                </a:r>
                <a:r>
                  <a:rPr lang="ru-RU" sz="2400" dirty="0"/>
                  <a:t> для нахождения максимального потока в сети.</a:t>
                </a:r>
              </a:p>
              <a:p>
                <a:pPr marL="0" indent="0">
                  <a:buNone/>
                </a:pPr>
                <a:r>
                  <a:rPr lang="ru-RU" sz="2400" b="1" dirty="0"/>
                  <a:t>Идея</a:t>
                </a:r>
                <a:r>
                  <a:rPr lang="ru-RU" sz="2400" dirty="0"/>
                  <a:t> алгоритма заключается </a:t>
                </a:r>
                <a:r>
                  <a:rPr lang="ru-RU" sz="2400" b="1" dirty="0"/>
                  <a:t>в нахождении путей с высокой пропускной способностью в первую очередь</a:t>
                </a:r>
                <a:r>
                  <a:rPr lang="ru-RU" sz="2400" dirty="0"/>
                  <a:t>, чтобы сразу сильно увеличивать поток по ним, а затем по всем остальным.</a:t>
                </a:r>
                <a:r>
                  <a:rPr lang="en-US" sz="2400" dirty="0"/>
                  <a:t> </a:t>
                </a:r>
              </a:p>
              <a:p>
                <a:pPr marL="0" indent="0">
                  <a:buNone/>
                </a:pPr>
                <a:r>
                  <a:rPr lang="ru-RU" sz="2400" dirty="0"/>
                  <a:t>Для этого используют </a:t>
                </a:r>
                <a:r>
                  <a:rPr lang="ru-RU" sz="2400" b="1" dirty="0"/>
                  <a:t>масштабом</a:t>
                </a:r>
                <a:r>
                  <a:rPr lang="en-US" sz="2400" dirty="0"/>
                  <a: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a:t>
                </a:r>
                <a:r>
                  <a:rPr lang="ru-RU" sz="2400" dirty="0"/>
                  <a:t>изначально предполагая, что </a:t>
                </a:r>
                <a:endParaRPr lang="ru-RU" sz="2400" i="1" dirty="0">
                  <a:latin typeface="Cambria Math" panose="02040503050406030204" pitchFamily="18" charset="0"/>
                  <a:ea typeface="Cambria Math" panose="02040503050406030204" pitchFamily="18" charset="0"/>
                </a:endParaRPr>
              </a:p>
              <a:p>
                <a:pPr marL="0" indent="0" algn="ctr">
                  <a:lnSpc>
                    <a:spcPct val="150000"/>
                  </a:lnSpc>
                  <a:buNone/>
                </a:pPr>
                <a14:m>
                  <m:oMath xmlns:m="http://schemas.openxmlformats.org/officeDocument/2006/math">
                    <m:r>
                      <a:rPr lang="en-US" sz="2400" i="1">
                        <a:latin typeface="Cambria Math" panose="02040503050406030204" pitchFamily="18" charset="0"/>
                        <a:ea typeface="Cambria Math" panose="02040503050406030204" pitchFamily="18" charset="0"/>
                      </a:rPr>
                      <m:t>∆</m:t>
                    </m:r>
                    <m:r>
                      <a:rPr lang="ru-RU" sz="2400" b="0" i="1" smtClean="0">
                        <a:latin typeface="Cambria Math" panose="02040503050406030204" pitchFamily="18" charset="0"/>
                        <a:ea typeface="Cambria Math" panose="02040503050406030204" pitchFamily="18" charset="0"/>
                      </a:rPr>
                      <m:t>=</m:t>
                    </m:r>
                    <m:sSup>
                      <m:sSupPr>
                        <m:ctrlPr>
                          <a:rPr lang="ru-RU" sz="2400" b="0" i="1" smtClean="0">
                            <a:latin typeface="Cambria Math" panose="02040503050406030204" pitchFamily="18" charset="0"/>
                            <a:ea typeface="Cambria Math" panose="02040503050406030204" pitchFamily="18" charset="0"/>
                          </a:rPr>
                        </m:ctrlPr>
                      </m:sSupPr>
                      <m:e>
                        <m:r>
                          <a:rPr lang="ru-RU" sz="2400" b="0" i="1" smtClean="0">
                            <a:latin typeface="Cambria Math" panose="02040503050406030204" pitchFamily="18" charset="0"/>
                            <a:ea typeface="Cambria Math" panose="02040503050406030204" pitchFamily="18" charset="0"/>
                          </a:rPr>
                          <m:t>2</m:t>
                        </m:r>
                      </m:e>
                      <m:sup>
                        <m:d>
                          <m:dPr>
                            <m:begChr m:val="⌊"/>
                            <m:endChr m:val="⌋"/>
                            <m:ctrlPr>
                              <a:rPr lang="ru-RU" sz="2400" b="0" i="1" smtClean="0">
                                <a:latin typeface="Cambria Math" panose="02040503050406030204" pitchFamily="18" charset="0"/>
                                <a:ea typeface="Cambria Math" panose="02040503050406030204" pitchFamily="18" charset="0"/>
                              </a:rPr>
                            </m:ctrlPr>
                          </m:dPr>
                          <m:e>
                            <m:func>
                              <m:funcPr>
                                <m:ctrlPr>
                                  <a:rPr lang="en-US" sz="2400" b="0" i="1" smtClean="0">
                                    <a:latin typeface="Cambria Math" panose="02040503050406030204" pitchFamily="18" charset="0"/>
                                    <a:ea typeface="Cambria Math" panose="02040503050406030204" pitchFamily="18" charset="0"/>
                                  </a:rPr>
                                </m:ctrlPr>
                              </m:funcPr>
                              <m:fName>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log</m:t>
                                    </m:r>
                                  </m:e>
                                  <m:sub>
                                    <m:r>
                                      <a:rPr lang="ru-RU" sz="2400" b="0" i="1" smtClean="0">
                                        <a:latin typeface="Cambria Math" panose="02040503050406030204" pitchFamily="18" charset="0"/>
                                        <a:ea typeface="Cambria Math" panose="02040503050406030204" pitchFamily="18" charset="0"/>
                                      </a:rPr>
                                      <m:t>2</m:t>
                                    </m:r>
                                  </m:sub>
                                </m:sSub>
                              </m:fName>
                              <m:e>
                                <m:r>
                                  <a:rPr lang="en-US" sz="2400" b="0" i="1" smtClean="0">
                                    <a:latin typeface="Cambria Math" panose="02040503050406030204" pitchFamily="18" charset="0"/>
                                    <a:ea typeface="Cambria Math" panose="02040503050406030204" pitchFamily="18" charset="0"/>
                                  </a:rPr>
                                  <m:t>𝑈</m:t>
                                </m:r>
                              </m:e>
                            </m:func>
                          </m:e>
                        </m:d>
                      </m:sup>
                    </m:sSup>
                  </m:oMath>
                </a14:m>
                <a:r>
                  <a:rPr lang="ru-RU" sz="2400" dirty="0"/>
                  <a:t>.</a:t>
                </a:r>
              </a:p>
              <a:p>
                <a:pPr marL="0" indent="0">
                  <a:lnSpc>
                    <a:spcPct val="100000"/>
                  </a:lnSpc>
                  <a:buNone/>
                </a:pPr>
                <a:r>
                  <a:rPr lang="ru-RU" sz="2400" dirty="0"/>
                  <a:t>На каждой итерации в дополняющей сети алгоритм находит </a:t>
                </a:r>
                <a:r>
                  <a:rPr lang="ru-RU" sz="2400" b="1" dirty="0"/>
                  <a:t>дополняющие</a:t>
                </a:r>
                <a:r>
                  <a:rPr lang="ru-RU" sz="2400" dirty="0"/>
                  <a:t> </a:t>
                </a:r>
                <a:r>
                  <a:rPr lang="ru-RU" sz="2400" b="1" dirty="0"/>
                  <a:t>пути</a:t>
                </a:r>
                <a:r>
                  <a:rPr lang="ru-RU" sz="2400" dirty="0"/>
                  <a:t> с пропускной способностью </a:t>
                </a:r>
                <a:r>
                  <a:rPr lang="ru-RU" sz="2400" b="1" dirty="0"/>
                  <a:t>не меньшей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ru-RU" sz="2400" dirty="0"/>
                  <a:t>, и увеличивает поток вдоль них. </a:t>
                </a:r>
                <a:r>
                  <a:rPr lang="ru-RU" sz="2400" b="1" dirty="0"/>
                  <a:t>Уменьшив</a:t>
                </a:r>
                <a:r>
                  <a:rPr lang="ru-RU" sz="2400" dirty="0"/>
                  <a:t> масштаб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ru-RU" sz="2400" dirty="0"/>
                  <a:t> </a:t>
                </a:r>
                <a:r>
                  <a:rPr lang="ru-RU" sz="2400" b="1" dirty="0"/>
                  <a:t>в 2 раза</a:t>
                </a:r>
                <a:r>
                  <a:rPr lang="ru-RU" sz="2400" dirty="0"/>
                  <a:t>, переходит к следующей итерации.</a:t>
                </a:r>
              </a:p>
              <a:p>
                <a:pPr marL="0" indent="0">
                  <a:lnSpc>
                    <a:spcPct val="150000"/>
                  </a:lnSpc>
                  <a:buNone/>
                </a:pPr>
                <a:endParaRPr lang="ru-RU" sz="2400" dirty="0"/>
              </a:p>
            </p:txBody>
          </p:sp>
        </mc:Choice>
        <mc:Fallback xmlns="">
          <p:sp>
            <p:nvSpPr>
              <p:cNvPr id="2" name="Объект 1">
                <a:extLst>
                  <a:ext uri="{FF2B5EF4-FFF2-40B4-BE49-F238E27FC236}">
                    <a16:creationId xmlns:a16="http://schemas.microsoft.com/office/drawing/2014/main" id="{9E9F704E-0566-C969-1AF4-F7B1AAE8836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28" t="-1961" b="-980"/>
                </a:stretch>
              </a:blipFill>
            </p:spPr>
            <p:txBody>
              <a:bodyPr/>
              <a:lstStyle/>
              <a:p>
                <a:r>
                  <a:rPr lang="ru-RU">
                    <a:noFill/>
                  </a:rPr>
                  <a:t> </a:t>
                </a:r>
              </a:p>
            </p:txBody>
          </p:sp>
        </mc:Fallback>
      </mc:AlternateContent>
    </p:spTree>
    <p:extLst>
      <p:ext uri="{BB962C8B-B14F-4D97-AF65-F5344CB8AC3E}">
        <p14:creationId xmlns:p14="http://schemas.microsoft.com/office/powerpoint/2010/main" val="325272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DBBCE928-A719-EDD6-87A5-4EC262A9493A}"/>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EC84182B-D5BB-238E-CC76-BB82787C54E1}"/>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 масштабирования потока</a:t>
            </a:r>
          </a:p>
        </p:txBody>
      </p:sp>
      <mc:AlternateContent xmlns:mc="http://schemas.openxmlformats.org/markup-compatibility/2006" xmlns:a14="http://schemas.microsoft.com/office/drawing/2010/main">
        <mc:Choice Requires="a14">
          <p:sp>
            <p:nvSpPr>
              <p:cNvPr id="2" name="Объект 1">
                <a:extLst>
                  <a:ext uri="{FF2B5EF4-FFF2-40B4-BE49-F238E27FC236}">
                    <a16:creationId xmlns:a16="http://schemas.microsoft.com/office/drawing/2014/main" id="{9E9F704E-0566-C969-1AF4-F7B1AAE88361}"/>
                  </a:ext>
                </a:extLst>
              </p:cNvPr>
              <p:cNvSpPr>
                <a:spLocks noGrp="1"/>
              </p:cNvSpPr>
              <p:nvPr>
                <p:ph idx="1"/>
              </p:nvPr>
            </p:nvSpPr>
            <p:spPr>
              <a:xfrm>
                <a:off x="838200" y="1825625"/>
                <a:ext cx="10515600" cy="4351338"/>
              </a:xfrm>
            </p:spPr>
            <p:txBody>
              <a:bodyPr>
                <a:noAutofit/>
              </a:bodyPr>
              <a:lstStyle/>
              <a:p>
                <a:pPr marL="0" indent="0">
                  <a:lnSpc>
                    <a:spcPct val="100000"/>
                  </a:lnSpc>
                  <a:buNone/>
                </a:pPr>
                <a:r>
                  <a:rPr lang="ru-RU" sz="2400" dirty="0"/>
                  <a:t>Для этого используют </a:t>
                </a:r>
                <a:r>
                  <a:rPr lang="ru-RU" sz="2400" b="1" dirty="0"/>
                  <a:t>масштабом</a:t>
                </a:r>
                <a:r>
                  <a:rPr lang="en-US" sz="2400" dirty="0"/>
                  <a: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a:t>
                </a:r>
                <a:r>
                  <a:rPr lang="ru-RU" sz="2400" dirty="0"/>
                  <a:t>изначально предполагая, что </a:t>
                </a:r>
                <a:endParaRPr lang="ru-RU" sz="2400" i="1" dirty="0">
                  <a:latin typeface="Cambria Math" panose="02040503050406030204" pitchFamily="18" charset="0"/>
                  <a:ea typeface="Cambria Math" panose="02040503050406030204" pitchFamily="18" charset="0"/>
                </a:endParaRPr>
              </a:p>
              <a:p>
                <a:pPr marL="0" indent="0" algn="ctr">
                  <a:lnSpc>
                    <a:spcPct val="100000"/>
                  </a:lnSpc>
                  <a:buNone/>
                </a:pPr>
                <a14:m>
                  <m:oMath xmlns:m="http://schemas.openxmlformats.org/officeDocument/2006/math">
                    <m:r>
                      <a:rPr lang="en-US" sz="2400" i="1">
                        <a:latin typeface="Cambria Math" panose="02040503050406030204" pitchFamily="18" charset="0"/>
                        <a:ea typeface="Cambria Math" panose="02040503050406030204" pitchFamily="18" charset="0"/>
                      </a:rPr>
                      <m:t>∆</m:t>
                    </m:r>
                    <m:r>
                      <a:rPr lang="ru-RU" sz="2400" b="0" i="1" smtClean="0">
                        <a:latin typeface="Cambria Math" panose="02040503050406030204" pitchFamily="18" charset="0"/>
                        <a:ea typeface="Cambria Math" panose="02040503050406030204" pitchFamily="18" charset="0"/>
                      </a:rPr>
                      <m:t> =</m:t>
                    </m:r>
                    <m:sSup>
                      <m:sSupPr>
                        <m:ctrlPr>
                          <a:rPr lang="ru-RU" sz="2400" b="0" i="1" smtClean="0">
                            <a:latin typeface="Cambria Math" panose="02040503050406030204" pitchFamily="18" charset="0"/>
                            <a:ea typeface="Cambria Math" panose="02040503050406030204" pitchFamily="18" charset="0"/>
                          </a:rPr>
                        </m:ctrlPr>
                      </m:sSupPr>
                      <m:e>
                        <m:r>
                          <a:rPr lang="ru-RU" sz="2400" b="0" i="1" smtClean="0">
                            <a:latin typeface="Cambria Math" panose="02040503050406030204" pitchFamily="18" charset="0"/>
                            <a:ea typeface="Cambria Math" panose="02040503050406030204" pitchFamily="18" charset="0"/>
                          </a:rPr>
                          <m:t>2</m:t>
                        </m:r>
                      </m:e>
                      <m:sup>
                        <m:d>
                          <m:dPr>
                            <m:begChr m:val="⌊"/>
                            <m:endChr m:val="⌋"/>
                            <m:ctrlPr>
                              <a:rPr lang="ru-RU" sz="2400" b="0" i="1" smtClean="0">
                                <a:latin typeface="Cambria Math" panose="02040503050406030204" pitchFamily="18" charset="0"/>
                                <a:ea typeface="Cambria Math" panose="02040503050406030204" pitchFamily="18" charset="0"/>
                              </a:rPr>
                            </m:ctrlPr>
                          </m:dPr>
                          <m:e>
                            <m:func>
                              <m:funcPr>
                                <m:ctrlPr>
                                  <a:rPr lang="en-US" sz="2400" b="0" i="1" smtClean="0">
                                    <a:latin typeface="Cambria Math" panose="02040503050406030204" pitchFamily="18" charset="0"/>
                                    <a:ea typeface="Cambria Math" panose="02040503050406030204" pitchFamily="18" charset="0"/>
                                  </a:rPr>
                                </m:ctrlPr>
                              </m:funcPr>
                              <m:fName>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log</m:t>
                                    </m:r>
                                  </m:e>
                                  <m:sub>
                                    <m:r>
                                      <a:rPr lang="ru-RU" sz="2400" b="0" i="1" smtClean="0">
                                        <a:latin typeface="Cambria Math" panose="02040503050406030204" pitchFamily="18" charset="0"/>
                                        <a:ea typeface="Cambria Math" panose="02040503050406030204" pitchFamily="18" charset="0"/>
                                      </a:rPr>
                                      <m:t>2</m:t>
                                    </m:r>
                                  </m:sub>
                                </m:sSub>
                              </m:fName>
                              <m:e>
                                <m:r>
                                  <a:rPr lang="en-US" sz="2400" b="0" i="1" smtClean="0">
                                    <a:latin typeface="Cambria Math" panose="02040503050406030204" pitchFamily="18" charset="0"/>
                                    <a:ea typeface="Cambria Math" panose="02040503050406030204" pitchFamily="18" charset="0"/>
                                  </a:rPr>
                                  <m:t>𝑈</m:t>
                                </m:r>
                              </m:e>
                            </m:func>
                          </m:e>
                        </m:d>
                      </m:sup>
                    </m:sSup>
                  </m:oMath>
                </a14:m>
                <a:r>
                  <a:rPr lang="ru-RU" sz="2400" dirty="0"/>
                  <a:t>.</a:t>
                </a:r>
              </a:p>
              <a:p>
                <a:pPr marL="0" indent="0">
                  <a:lnSpc>
                    <a:spcPct val="100000"/>
                  </a:lnSpc>
                  <a:buNone/>
                </a:pPr>
                <a:r>
                  <a:rPr lang="ru-RU" sz="2400" dirty="0"/>
                  <a:t>На каждой итерации в дополняющей сети алгоритм находит </a:t>
                </a:r>
                <a:r>
                  <a:rPr lang="ru-RU" sz="2400" b="1" dirty="0"/>
                  <a:t>дополняющие</a:t>
                </a:r>
                <a:r>
                  <a:rPr lang="ru-RU" sz="2400" dirty="0"/>
                  <a:t> </a:t>
                </a:r>
                <a:r>
                  <a:rPr lang="ru-RU" sz="2400" b="1" dirty="0"/>
                  <a:t>пути</a:t>
                </a:r>
                <a:r>
                  <a:rPr lang="ru-RU" sz="2400" dirty="0"/>
                  <a:t> с пропускной способностью </a:t>
                </a:r>
                <a:r>
                  <a:rPr lang="ru-RU" sz="2400" b="1" dirty="0"/>
                  <a:t>не меньшей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ru-RU" sz="2400" dirty="0"/>
                  <a:t>, и увеличивает поток вдоль них. </a:t>
                </a:r>
                <a:r>
                  <a:rPr lang="ru-RU" sz="2400" b="1" dirty="0"/>
                  <a:t>Уменьшив</a:t>
                </a:r>
                <a:r>
                  <a:rPr lang="ru-RU" sz="2400" dirty="0"/>
                  <a:t> масштаб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ru-RU" sz="2400" dirty="0"/>
                  <a:t> </a:t>
                </a:r>
                <a:r>
                  <a:rPr lang="ru-RU" sz="2400" b="1" dirty="0"/>
                  <a:t>в 2 раза</a:t>
                </a:r>
                <a:r>
                  <a:rPr lang="ru-RU" sz="2400" dirty="0"/>
                  <a:t>, переходит к следующей итерации.</a:t>
                </a:r>
              </a:p>
              <a:p>
                <a:pPr marL="0" indent="0">
                  <a:lnSpc>
                    <a:spcPct val="100000"/>
                  </a:lnSpc>
                  <a:buNone/>
                </a:pPr>
                <a:r>
                  <a:rPr lang="ru-RU" sz="2400" dirty="0"/>
                  <a:t>Очевидно, что </a:t>
                </a:r>
                <a:r>
                  <a:rPr lang="ru-RU" sz="2400" b="1" dirty="0"/>
                  <a:t>при </a:t>
                </a:r>
                <a14:m>
                  <m:oMath xmlns:m="http://schemas.openxmlformats.org/officeDocument/2006/math">
                    <m:r>
                      <a:rPr lang="en-US" sz="2400" b="1" i="1" smtClean="0">
                        <a:latin typeface="Cambria Math" panose="02040503050406030204" pitchFamily="18" charset="0"/>
                        <a:ea typeface="Cambria Math" panose="02040503050406030204" pitchFamily="18" charset="0"/>
                      </a:rPr>
                      <m:t>∆</m:t>
                    </m:r>
                    <m:r>
                      <a:rPr lang="ru-RU" sz="2400" b="1" i="1" smtClean="0">
                        <a:latin typeface="Cambria Math" panose="02040503050406030204" pitchFamily="18" charset="0"/>
                        <a:ea typeface="Cambria Math" panose="02040503050406030204" pitchFamily="18" charset="0"/>
                      </a:rPr>
                      <m:t> =</m:t>
                    </m:r>
                    <m:r>
                      <a:rPr lang="ru-RU" sz="2400" b="1" i="1" smtClean="0">
                        <a:latin typeface="Cambria Math" panose="02040503050406030204" pitchFamily="18" charset="0"/>
                        <a:ea typeface="Cambria Math" panose="02040503050406030204" pitchFamily="18" charset="0"/>
                      </a:rPr>
                      <m:t>𝟏</m:t>
                    </m:r>
                  </m:oMath>
                </a14:m>
                <a:r>
                  <a:rPr lang="ru-RU" sz="2400" dirty="0"/>
                  <a:t>, алгоритм вырождается в алгоритм </a:t>
                </a:r>
                <a:r>
                  <a:rPr lang="ru-RU" sz="2400" b="1" dirty="0" err="1"/>
                  <a:t>Эдмондса</a:t>
                </a:r>
                <a:r>
                  <a:rPr lang="ru-RU" sz="2400" b="1" dirty="0"/>
                  <a:t>-Карпа</a:t>
                </a:r>
                <a:r>
                  <a:rPr lang="ru-RU" sz="2400" dirty="0"/>
                  <a:t>, вследствие чего является корректным. </a:t>
                </a:r>
              </a:p>
              <a:p>
                <a:pPr marL="0" indent="0">
                  <a:lnSpc>
                    <a:spcPct val="100000"/>
                  </a:lnSpc>
                  <a:buNone/>
                </a:pPr>
                <a:r>
                  <a:rPr lang="ru-RU" sz="2400" i="1" dirty="0"/>
                  <a:t>Количество необходимых увеличений путей, основанных на кратчайших путях, может быть много больше количества увеличений, основанных на путях с высокой пропускной способностью.</a:t>
                </a:r>
              </a:p>
            </p:txBody>
          </p:sp>
        </mc:Choice>
        <mc:Fallback xmlns="">
          <p:sp>
            <p:nvSpPr>
              <p:cNvPr id="2" name="Объект 1">
                <a:extLst>
                  <a:ext uri="{FF2B5EF4-FFF2-40B4-BE49-F238E27FC236}">
                    <a16:creationId xmlns:a16="http://schemas.microsoft.com/office/drawing/2014/main" id="{9E9F704E-0566-C969-1AF4-F7B1AAE8836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28" t="-1120" r="-812" b="-1541"/>
                </a:stretch>
              </a:blipFill>
            </p:spPr>
            <p:txBody>
              <a:bodyPr/>
              <a:lstStyle/>
              <a:p>
                <a:r>
                  <a:rPr lang="ru-RU">
                    <a:noFill/>
                  </a:rPr>
                  <a:t> </a:t>
                </a:r>
              </a:p>
            </p:txBody>
          </p:sp>
        </mc:Fallback>
      </mc:AlternateContent>
    </p:spTree>
    <p:extLst>
      <p:ext uri="{BB962C8B-B14F-4D97-AF65-F5344CB8AC3E}">
        <p14:creationId xmlns:p14="http://schemas.microsoft.com/office/powerpoint/2010/main" val="1042058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77B6F6AE-A890-2BB7-BE9F-4B5FD9B02CFB}"/>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F13C0531-C44C-876B-1D2A-EAAA1894E693}"/>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 масштабирования потока</a:t>
            </a:r>
          </a:p>
        </p:txBody>
      </p:sp>
      <mc:AlternateContent xmlns:mc="http://schemas.openxmlformats.org/markup-compatibility/2006" xmlns:a14="http://schemas.microsoft.com/office/drawing/2010/main">
        <mc:Choice Requires="a14">
          <p:sp>
            <p:nvSpPr>
              <p:cNvPr id="2" name="Объект 1">
                <a:extLst>
                  <a:ext uri="{FF2B5EF4-FFF2-40B4-BE49-F238E27FC236}">
                    <a16:creationId xmlns:a16="http://schemas.microsoft.com/office/drawing/2014/main" id="{3DF17A41-F566-0B15-F793-9F9AA68CD8E6}"/>
                  </a:ext>
                </a:extLst>
              </p:cNvPr>
              <p:cNvSpPr>
                <a:spLocks noGrp="1"/>
              </p:cNvSpPr>
              <p:nvPr>
                <p:ph idx="1"/>
              </p:nvPr>
            </p:nvSpPr>
            <p:spPr>
              <a:xfrm>
                <a:off x="838200" y="1825624"/>
                <a:ext cx="10515600" cy="4575175"/>
              </a:xfrm>
            </p:spPr>
            <p:txBody>
              <a:bodyPr>
                <a:normAutofit/>
              </a:bodyPr>
              <a:lstStyle/>
              <a:p>
                <a:pPr marL="0" indent="0">
                  <a:lnSpc>
                    <a:spcPct val="100000"/>
                  </a:lnSpc>
                  <a:buNone/>
                </a:pPr>
                <a:r>
                  <a:rPr lang="ru-RU" u="sng" dirty="0"/>
                  <a:t>Особенности:</a:t>
                </a:r>
              </a:p>
              <a:p>
                <a:pPr>
                  <a:lnSpc>
                    <a:spcPct val="100000"/>
                  </a:lnSpc>
                </a:pPr>
                <a:r>
                  <a:rPr lang="ru-RU" sz="2400" dirty="0"/>
                  <a:t>Введение </a:t>
                </a:r>
                <a:r>
                  <a:rPr lang="ru-RU" sz="2400" b="1" dirty="0"/>
                  <a:t>масштаба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ru-RU" sz="2400" dirty="0"/>
                  <a:t> позволяет </a:t>
                </a:r>
                <a:r>
                  <a:rPr lang="ru-RU" sz="2400" b="1" dirty="0"/>
                  <a:t>уменьшить</a:t>
                </a:r>
                <a:r>
                  <a:rPr lang="ru-RU" sz="2400" dirty="0"/>
                  <a:t> количество фаз алгоритма, </a:t>
                </a:r>
                <a:r>
                  <a:rPr lang="ru-RU" sz="2400" b="1" dirty="0"/>
                  <a:t>ускоряя сходимость</a:t>
                </a:r>
                <a:r>
                  <a:rPr lang="ru-RU" sz="2400" dirty="0"/>
                  <a:t>.</a:t>
                </a:r>
              </a:p>
              <a:p>
                <a:pPr>
                  <a:lnSpc>
                    <a:spcPct val="100000"/>
                  </a:lnSpc>
                </a:pPr>
                <a:r>
                  <a:rPr lang="ru-RU" sz="2400" dirty="0"/>
                  <a:t>Алгоритм </a:t>
                </a:r>
                <a:r>
                  <a:rPr lang="ru-RU" sz="2400" b="1" dirty="0"/>
                  <a:t>эффективен</a:t>
                </a:r>
                <a:r>
                  <a:rPr lang="ru-RU" sz="2400" dirty="0"/>
                  <a:t> для сетей </a:t>
                </a:r>
                <a:r>
                  <a:rPr lang="ru-RU" sz="2400" b="1" dirty="0"/>
                  <a:t>с большими пропускными способностями</a:t>
                </a:r>
                <a:r>
                  <a:rPr lang="ru-RU" sz="2400" dirty="0"/>
                  <a:t>, так как он уменьшает количество фаз.</a:t>
                </a:r>
              </a:p>
              <a:p>
                <a:pPr>
                  <a:lnSpc>
                    <a:spcPct val="100000"/>
                  </a:lnSpc>
                </a:pPr>
                <a:r>
                  <a:rPr lang="ru-RU" sz="2400" dirty="0"/>
                  <a:t>Может </a:t>
                </a:r>
                <a:r>
                  <a:rPr lang="ru-RU" sz="2400" b="1" dirty="0"/>
                  <a:t>не эффективно </a:t>
                </a:r>
                <a:r>
                  <a:rPr lang="ru-RU" sz="2400" dirty="0"/>
                  <a:t>работать на графах </a:t>
                </a:r>
                <a:r>
                  <a:rPr lang="ru-RU" sz="2400" b="1" dirty="0"/>
                  <a:t>с малыми пропускными способностями</a:t>
                </a:r>
                <a:r>
                  <a:rPr lang="ru-RU" sz="2400" dirty="0"/>
                  <a:t>, так как масштаб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ru-RU" sz="2400" dirty="0"/>
                  <a:t> может стать </a:t>
                </a:r>
                <a:r>
                  <a:rPr lang="ru-RU" sz="2400" b="1" dirty="0"/>
                  <a:t>слишком большим</a:t>
                </a:r>
                <a:r>
                  <a:rPr lang="ru-RU" sz="2400" dirty="0"/>
                  <a:t>.</a:t>
                </a:r>
              </a:p>
              <a:p>
                <a:pPr>
                  <a:lnSpc>
                    <a:spcPct val="100000"/>
                  </a:lnSpc>
                </a:pPr>
                <a:r>
                  <a:rPr lang="ru-RU" sz="2400" b="1" dirty="0"/>
                  <a:t>Не работает </a:t>
                </a:r>
                <a:r>
                  <a:rPr lang="ru-RU" sz="2400" dirty="0"/>
                  <a:t>с графами, где пропускные способности имеют </a:t>
                </a:r>
                <a:r>
                  <a:rPr lang="ru-RU" sz="2400" b="1" dirty="0"/>
                  <a:t>нецелочисленные</a:t>
                </a:r>
                <a:r>
                  <a:rPr lang="ru-RU" sz="2400" dirty="0"/>
                  <a:t> значения (аналогично алгоритму Форда-</a:t>
                </a:r>
                <a:r>
                  <a:rPr lang="ru-RU" sz="2400" dirty="0" err="1"/>
                  <a:t>Фалкерсона</a:t>
                </a:r>
                <a:r>
                  <a:rPr lang="ru-RU" sz="2400" dirty="0"/>
                  <a:t>).</a:t>
                </a:r>
              </a:p>
              <a:p>
                <a:pPr>
                  <a:lnSpc>
                    <a:spcPct val="100000"/>
                  </a:lnSpc>
                </a:pPr>
                <a:r>
                  <a:rPr lang="ru-RU" sz="2400" dirty="0"/>
                  <a:t>Сложность:</a:t>
                </a:r>
                <a14:m>
                  <m:oMath xmlns:m="http://schemas.openxmlformats.org/officeDocument/2006/math">
                    <m:r>
                      <a:rPr lang="en-US" sz="2400">
                        <a:latin typeface="Cambria Math" panose="02040503050406030204" pitchFamily="18" charset="0"/>
                      </a:rPr>
                      <m:t>𝑂</m:t>
                    </m:r>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𝐸</m:t>
                        </m:r>
                      </m:e>
                      <m:sup>
                        <m:r>
                          <a:rPr lang="en-US" sz="2400">
                            <a:latin typeface="Cambria Math" panose="02040503050406030204" pitchFamily="18" charset="0"/>
                          </a:rPr>
                          <m:t>2</m:t>
                        </m:r>
                      </m:sup>
                    </m:sSup>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𝑈</m:t>
                        </m:r>
                      </m:e>
                    </m:func>
                    <m:r>
                      <a:rPr lang="en-US" sz="2400">
                        <a:latin typeface="Cambria Math" panose="02040503050406030204" pitchFamily="18" charset="0"/>
                      </a:rPr>
                      <m:t>)</m:t>
                    </m:r>
                  </m:oMath>
                </a14:m>
                <a:r>
                  <a:rPr lang="ru-RU" sz="2400" dirty="0"/>
                  <a:t>.</a:t>
                </a:r>
              </a:p>
            </p:txBody>
          </p:sp>
        </mc:Choice>
        <mc:Fallback xmlns="">
          <p:sp>
            <p:nvSpPr>
              <p:cNvPr id="2" name="Объект 1">
                <a:extLst>
                  <a:ext uri="{FF2B5EF4-FFF2-40B4-BE49-F238E27FC236}">
                    <a16:creationId xmlns:a16="http://schemas.microsoft.com/office/drawing/2014/main" id="{3DF17A41-F566-0B15-F793-9F9AA68CD8E6}"/>
                  </a:ext>
                </a:extLst>
              </p:cNvPr>
              <p:cNvSpPr>
                <a:spLocks noGrp="1" noRot="1" noChangeAspect="1" noMove="1" noResize="1" noEditPoints="1" noAdjustHandles="1" noChangeArrowheads="1" noChangeShapeType="1" noTextEdit="1"/>
              </p:cNvSpPr>
              <p:nvPr>
                <p:ph idx="1"/>
              </p:nvPr>
            </p:nvSpPr>
            <p:spPr>
              <a:xfrm>
                <a:off x="838200" y="1825624"/>
                <a:ext cx="10515600" cy="4575175"/>
              </a:xfrm>
              <a:blipFill>
                <a:blip r:embed="rId5"/>
                <a:stretch>
                  <a:fillRect l="-1217" t="-1198" r="-580" b="-133"/>
                </a:stretch>
              </a:blipFill>
            </p:spPr>
            <p:txBody>
              <a:bodyPr/>
              <a:lstStyle/>
              <a:p>
                <a:r>
                  <a:rPr lang="ru-RU">
                    <a:noFill/>
                  </a:rPr>
                  <a:t> </a:t>
                </a:r>
              </a:p>
            </p:txBody>
          </p:sp>
        </mc:Fallback>
      </mc:AlternateContent>
    </p:spTree>
    <p:extLst>
      <p:ext uri="{BB962C8B-B14F-4D97-AF65-F5344CB8AC3E}">
        <p14:creationId xmlns:p14="http://schemas.microsoft.com/office/powerpoint/2010/main" val="99497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098453FD-1D76-7A70-7404-11AEB18D1739}"/>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FD52D727-7B39-620E-C754-F279CEF480F3}"/>
              </a:ext>
            </a:extLst>
          </p:cNvPr>
          <p:cNvPicPr>
            <a:picLocks noChangeAspect="1" noChangeArrowheads="1"/>
          </p:cNvPicPr>
          <p:nvPr/>
        </p:nvPicPr>
        <p:blipFill>
          <a:blip r:embed="rId5">
            <a:alphaModFix amt="35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 Голдберга-</a:t>
            </a:r>
            <a:r>
              <a:rPr lang="ru-RU" dirty="0" err="1">
                <a:latin typeface="Franklin Gothic Heavy" panose="020B0903020102020204" pitchFamily="34" charset="0"/>
              </a:rPr>
              <a:t>Тарьяна</a:t>
            </a:r>
            <a:endParaRPr lang="ru-RU" dirty="0">
              <a:latin typeface="Franklin Gothic Heavy" panose="020B0903020102020204" pitchFamily="34" charset="0"/>
            </a:endParaRPr>
          </a:p>
        </p:txBody>
      </p:sp>
      <p:sp>
        <p:nvSpPr>
          <p:cNvPr id="2" name="Объект 1">
            <a:extLst>
              <a:ext uri="{FF2B5EF4-FFF2-40B4-BE49-F238E27FC236}">
                <a16:creationId xmlns:a16="http://schemas.microsoft.com/office/drawing/2014/main" id="{AB72145E-9B64-8DC7-66E5-E4A689281889}"/>
              </a:ext>
            </a:extLst>
          </p:cNvPr>
          <p:cNvSpPr>
            <a:spLocks noGrp="1"/>
          </p:cNvSpPr>
          <p:nvPr>
            <p:ph idx="1"/>
          </p:nvPr>
        </p:nvSpPr>
        <p:spPr>
          <a:xfrm>
            <a:off x="838200" y="1825625"/>
            <a:ext cx="10515600" cy="4351338"/>
          </a:xfrm>
        </p:spPr>
        <p:txBody>
          <a:bodyPr>
            <a:normAutofit/>
          </a:bodyPr>
          <a:lstStyle/>
          <a:p>
            <a:pPr marL="0" indent="0">
              <a:lnSpc>
                <a:spcPct val="100000"/>
              </a:lnSpc>
              <a:buNone/>
            </a:pPr>
            <a:r>
              <a:rPr lang="ru-RU" sz="2400" b="1" dirty="0"/>
              <a:t>Модификация</a:t>
            </a:r>
            <a:r>
              <a:rPr lang="ru-RU" sz="2400" dirty="0"/>
              <a:t> алгоритма </a:t>
            </a:r>
            <a:r>
              <a:rPr lang="ru-RU" sz="2400" b="1" dirty="0"/>
              <a:t>проталкивания </a:t>
            </a:r>
            <a:r>
              <a:rPr lang="ru-RU" sz="2400" b="1" dirty="0" err="1"/>
              <a:t>предпотока</a:t>
            </a:r>
            <a:r>
              <a:rPr lang="ru-RU" sz="2400" dirty="0"/>
              <a:t>, использующая правило выбора </a:t>
            </a:r>
            <a:r>
              <a:rPr lang="en-US" sz="2400" b="1" dirty="0"/>
              <a:t>FIFO</a:t>
            </a:r>
            <a:r>
              <a:rPr lang="en-US" sz="2400" dirty="0"/>
              <a:t> (First In First Out)</a:t>
            </a:r>
            <a:r>
              <a:rPr lang="ru-RU" sz="2400" dirty="0"/>
              <a:t>. </a:t>
            </a:r>
          </a:p>
          <a:p>
            <a:pPr marL="0" indent="0">
              <a:lnSpc>
                <a:spcPct val="100000"/>
              </a:lnSpc>
              <a:buNone/>
            </a:pPr>
            <a:r>
              <a:rPr lang="ru-RU" sz="2400" dirty="0"/>
              <a:t>Изначально все вершины, кроме источника и стока, имеют высоту 0, а все ребра имеют нулевой поток.</a:t>
            </a:r>
          </a:p>
          <a:p>
            <a:pPr marL="0" indent="0">
              <a:lnSpc>
                <a:spcPct val="100000"/>
              </a:lnSpc>
              <a:buNone/>
            </a:pPr>
            <a:r>
              <a:rPr lang="ru-RU" sz="2400" dirty="0"/>
              <a:t>Алгоритм ищет </a:t>
            </a:r>
            <a:r>
              <a:rPr lang="ru-RU" sz="2400" b="1" dirty="0"/>
              <a:t>наилучший путь </a:t>
            </a:r>
            <a:r>
              <a:rPr lang="ru-RU" sz="2400" dirty="0"/>
              <a:t>из источника 𝒔 в</a:t>
            </a:r>
            <a:r>
              <a:rPr lang="en-US" sz="2400" dirty="0"/>
              <a:t> </a:t>
            </a:r>
            <a:r>
              <a:rPr lang="ru-RU" sz="2400" dirty="0"/>
              <a:t>сток 𝒕, используя операции </a:t>
            </a:r>
            <a:r>
              <a:rPr lang="ru-RU" sz="2400" b="1" dirty="0" err="1"/>
              <a:t>push</a:t>
            </a:r>
            <a:r>
              <a:rPr lang="ru-RU" sz="2400" dirty="0"/>
              <a:t> (проталкивание) и </a:t>
            </a:r>
            <a:r>
              <a:rPr lang="ru-RU" sz="2400" b="1" dirty="0" err="1"/>
              <a:t>relabel</a:t>
            </a:r>
            <a:r>
              <a:rPr lang="ru-RU" sz="2400" dirty="0"/>
              <a:t> (переустановка высоты).</a:t>
            </a:r>
          </a:p>
          <a:p>
            <a:pPr marL="0" indent="0">
              <a:lnSpc>
                <a:spcPct val="100000"/>
              </a:lnSpc>
              <a:buNone/>
            </a:pPr>
            <a:r>
              <a:rPr lang="ru-RU" sz="2400" dirty="0"/>
              <a:t>Алгоритм продолжает выполнять операции </a:t>
            </a:r>
            <a:r>
              <a:rPr lang="ru-RU" sz="2400" b="1" dirty="0" err="1"/>
              <a:t>push</a:t>
            </a:r>
            <a:r>
              <a:rPr lang="ru-RU" sz="2400" dirty="0"/>
              <a:t> и </a:t>
            </a:r>
            <a:r>
              <a:rPr lang="ru-RU" sz="2400" b="1" dirty="0" err="1"/>
              <a:t>relabel</a:t>
            </a:r>
            <a:r>
              <a:rPr lang="ru-RU" sz="2400" dirty="0"/>
              <a:t> до тех пор, пока не будет достигнута максимальная пропускная способность (максимальный поток) между источником 𝒔 и стоком 𝒕.</a:t>
            </a:r>
          </a:p>
        </p:txBody>
      </p:sp>
    </p:spTree>
    <p:extLst>
      <p:ext uri="{BB962C8B-B14F-4D97-AF65-F5344CB8AC3E}">
        <p14:creationId xmlns:p14="http://schemas.microsoft.com/office/powerpoint/2010/main" val="742612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77B6F6AE-A890-2BB7-BE9F-4B5FD9B02CFB}"/>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F13C0531-C44C-876B-1D2A-EAAA1894E693}"/>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 Голдберга-</a:t>
            </a:r>
            <a:r>
              <a:rPr lang="ru-RU" dirty="0" err="1">
                <a:latin typeface="Franklin Gothic Heavy" panose="020B0903020102020204" pitchFamily="34" charset="0"/>
              </a:rPr>
              <a:t>Тарьяна</a:t>
            </a:r>
            <a:endParaRPr lang="ru-RU" dirty="0">
              <a:latin typeface="Franklin Gothic Heavy" panose="020B0903020102020204" pitchFamily="34" charset="0"/>
            </a:endParaRPr>
          </a:p>
        </p:txBody>
      </p:sp>
      <mc:AlternateContent xmlns:mc="http://schemas.openxmlformats.org/markup-compatibility/2006" xmlns:a14="http://schemas.microsoft.com/office/drawing/2010/main">
        <mc:Choice Requires="a14">
          <p:sp>
            <p:nvSpPr>
              <p:cNvPr id="2" name="Объект 1">
                <a:extLst>
                  <a:ext uri="{FF2B5EF4-FFF2-40B4-BE49-F238E27FC236}">
                    <a16:creationId xmlns:a16="http://schemas.microsoft.com/office/drawing/2014/main" id="{3DF17A41-F566-0B15-F793-9F9AA68CD8E6}"/>
                  </a:ext>
                </a:extLst>
              </p:cNvPr>
              <p:cNvSpPr>
                <a:spLocks noGrp="1"/>
              </p:cNvSpPr>
              <p:nvPr>
                <p:ph idx="1"/>
              </p:nvPr>
            </p:nvSpPr>
            <p:spPr>
              <a:xfrm>
                <a:off x="838200" y="1825625"/>
                <a:ext cx="10515600" cy="4351338"/>
              </a:xfrm>
            </p:spPr>
            <p:txBody>
              <a:bodyPr/>
              <a:lstStyle/>
              <a:p>
                <a:pPr marL="0" indent="0">
                  <a:lnSpc>
                    <a:spcPct val="100000"/>
                  </a:lnSpc>
                  <a:buNone/>
                </a:pPr>
                <a:r>
                  <a:rPr lang="ru-RU" u="sng" dirty="0"/>
                  <a:t>Особенности:</a:t>
                </a:r>
              </a:p>
              <a:p>
                <a:pPr>
                  <a:lnSpc>
                    <a:spcPct val="100000"/>
                  </a:lnSpc>
                </a:pPr>
                <a:r>
                  <a:rPr lang="ru-RU" sz="2400" dirty="0"/>
                  <a:t>Алгоритм организует активные узлы в </a:t>
                </a:r>
                <a:r>
                  <a:rPr lang="ru-RU" sz="2400" b="1" dirty="0"/>
                  <a:t>очередь</a:t>
                </a:r>
                <a:r>
                  <a:rPr lang="ru-RU" sz="2400" dirty="0"/>
                  <a:t>. Вершины, которые протолкнули поток, записываются в очередь для дальнейшего рассмотрения </a:t>
                </a:r>
                <a:r>
                  <a:rPr lang="ru-RU" sz="2400" b="1" dirty="0"/>
                  <a:t>по очереди</a:t>
                </a:r>
                <a:r>
                  <a:rPr lang="ru-RU" sz="2400" dirty="0"/>
                  <a:t>. Используется правило </a:t>
                </a:r>
                <a:r>
                  <a:rPr lang="en-US" sz="2400" b="1" dirty="0"/>
                  <a:t>FIFO</a:t>
                </a:r>
                <a:r>
                  <a:rPr lang="en-US" sz="2400" dirty="0"/>
                  <a:t>.</a:t>
                </a:r>
                <a:endParaRPr lang="ru-RU" sz="2400" dirty="0"/>
              </a:p>
              <a:p>
                <a:pPr>
                  <a:lnSpc>
                    <a:spcPct val="100000"/>
                  </a:lnSpc>
                </a:pPr>
                <a:r>
                  <a:rPr lang="ru-RU" sz="2400" dirty="0"/>
                  <a:t>Используется </a:t>
                </a:r>
                <a:r>
                  <a:rPr lang="ru-RU" sz="2400" b="1" dirty="0" err="1"/>
                  <a:t>перемаркировка</a:t>
                </a:r>
                <a:r>
                  <a:rPr lang="ru-RU" sz="2400" dirty="0"/>
                  <a:t> вершин, </a:t>
                </a:r>
                <a:r>
                  <a:rPr lang="ru-RU" sz="2400" b="1" dirty="0"/>
                  <a:t>переполненная</a:t>
                </a:r>
                <a:r>
                  <a:rPr lang="ru-RU" sz="2400" dirty="0"/>
                  <a:t> вершина (</a:t>
                </a:r>
                <a14:m>
                  <m:oMath xmlns:m="http://schemas.openxmlformats.org/officeDocument/2006/math">
                    <m:r>
                      <a:rPr lang="en-US" sz="2400" b="0" i="1" smtClean="0">
                        <a:solidFill>
                          <a:srgbClr val="202122"/>
                        </a:solidFill>
                        <a:latin typeface="Cambria Math" panose="02040503050406030204" pitchFamily="18" charset="0"/>
                      </a:rPr>
                      <m:t>𝑒</m:t>
                    </m:r>
                    <m:d>
                      <m:dPr>
                        <m:ctrlPr>
                          <a:rPr lang="en-US" sz="2400" b="0" i="1" smtClean="0">
                            <a:solidFill>
                              <a:srgbClr val="202122"/>
                            </a:solidFill>
                            <a:latin typeface="Cambria Math" panose="02040503050406030204" pitchFamily="18" charset="0"/>
                          </a:rPr>
                        </m:ctrlPr>
                      </m:dPr>
                      <m:e>
                        <m:r>
                          <a:rPr lang="en-US" sz="2400" b="0" i="1" smtClean="0">
                            <a:solidFill>
                              <a:srgbClr val="202122"/>
                            </a:solidFill>
                            <a:latin typeface="Cambria Math" panose="02040503050406030204" pitchFamily="18" charset="0"/>
                          </a:rPr>
                          <m:t>𝑢</m:t>
                        </m:r>
                      </m:e>
                    </m:d>
                    <m:r>
                      <a:rPr lang="en-US" sz="2400" b="0" i="1" smtClean="0">
                        <a:solidFill>
                          <a:srgbClr val="202122"/>
                        </a:solidFill>
                        <a:latin typeface="Cambria Math" panose="02040503050406030204" pitchFamily="18" charset="0"/>
                      </a:rPr>
                      <m:t>&gt;0</m:t>
                    </m:r>
                  </m:oMath>
                </a14:m>
                <a:r>
                  <a:rPr lang="en-US" sz="2400" dirty="0"/>
                  <a:t>)</a:t>
                </a:r>
                <a:r>
                  <a:rPr lang="ru-RU" sz="2400" dirty="0"/>
                  <a:t> здесь называется </a:t>
                </a:r>
                <a:r>
                  <a:rPr lang="ru-RU" sz="2400" b="1" dirty="0"/>
                  <a:t>активной</a:t>
                </a:r>
                <a:r>
                  <a:rPr lang="ru-RU" sz="2400" dirty="0"/>
                  <a:t>.</a:t>
                </a:r>
              </a:p>
              <a:p>
                <a:pPr>
                  <a:lnSpc>
                    <a:spcPct val="100000"/>
                  </a:lnSpc>
                </a:pPr>
                <a:r>
                  <a:rPr lang="ru-RU" sz="2400" dirty="0"/>
                  <a:t>Сложность: </a:t>
                </a:r>
                <a14:m>
                  <m:oMath xmlns:m="http://schemas.openxmlformats.org/officeDocument/2006/math">
                    <m:r>
                      <a:rPr lang="en-US" sz="2400" b="0" smtClean="0">
                        <a:latin typeface="Cambria Math" panose="02040503050406030204" pitchFamily="18" charset="0"/>
                      </a:rPr>
                      <m:t>𝑂</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0" smtClean="0">
                                <a:latin typeface="Cambria Math" panose="02040503050406030204" pitchFamily="18" charset="0"/>
                              </a:rPr>
                              <m:t>3</m:t>
                            </m:r>
                          </m:sup>
                        </m:sSup>
                      </m:e>
                    </m:d>
                  </m:oMath>
                </a14:m>
                <a:r>
                  <a:rPr lang="ru-RU" sz="2400" dirty="0"/>
                  <a:t>.</a:t>
                </a:r>
              </a:p>
            </p:txBody>
          </p:sp>
        </mc:Choice>
        <mc:Fallback xmlns="">
          <p:sp>
            <p:nvSpPr>
              <p:cNvPr id="2" name="Объект 1">
                <a:extLst>
                  <a:ext uri="{FF2B5EF4-FFF2-40B4-BE49-F238E27FC236}">
                    <a16:creationId xmlns:a16="http://schemas.microsoft.com/office/drawing/2014/main" id="{3DF17A41-F566-0B15-F793-9F9AA68CD8E6}"/>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1217" t="-1261" r="-812"/>
                </a:stretch>
              </a:blipFill>
            </p:spPr>
            <p:txBody>
              <a:bodyPr/>
              <a:lstStyle/>
              <a:p>
                <a:r>
                  <a:rPr lang="ru-RU">
                    <a:noFill/>
                  </a:rPr>
                  <a:t> </a:t>
                </a:r>
              </a:p>
            </p:txBody>
          </p:sp>
        </mc:Fallback>
      </mc:AlternateContent>
    </p:spTree>
    <p:extLst>
      <p:ext uri="{BB962C8B-B14F-4D97-AF65-F5344CB8AC3E}">
        <p14:creationId xmlns:p14="http://schemas.microsoft.com/office/powerpoint/2010/main" val="815260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558ED982-7932-5537-3874-26287AC526BB}"/>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CCC8E955-3EE8-1DEF-8CEF-5C9A11ED34FA}"/>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 «поднять в начало»</a:t>
            </a:r>
          </a:p>
        </p:txBody>
      </p:sp>
      <mc:AlternateContent xmlns:mc="http://schemas.openxmlformats.org/markup-compatibility/2006" xmlns:a14="http://schemas.microsoft.com/office/drawing/2010/main">
        <mc:Choice Requires="a14">
          <p:sp>
            <p:nvSpPr>
              <p:cNvPr id="2" name="Объект 1">
                <a:extLst>
                  <a:ext uri="{FF2B5EF4-FFF2-40B4-BE49-F238E27FC236}">
                    <a16:creationId xmlns:a16="http://schemas.microsoft.com/office/drawing/2014/main" id="{F3AD2ADF-6A75-4052-5D24-7A1ADC8A6FF2}"/>
                  </a:ext>
                </a:extLst>
              </p:cNvPr>
              <p:cNvSpPr>
                <a:spLocks noGrp="1"/>
              </p:cNvSpPr>
              <p:nvPr>
                <p:ph idx="1"/>
              </p:nvPr>
            </p:nvSpPr>
            <p:spPr>
              <a:xfrm>
                <a:off x="838200" y="1835149"/>
                <a:ext cx="10515600" cy="4814661"/>
              </a:xfrm>
            </p:spPr>
            <p:txBody>
              <a:bodyPr>
                <a:noAutofit/>
              </a:bodyPr>
              <a:lstStyle/>
              <a:p>
                <a:pPr marL="0" indent="0">
                  <a:lnSpc>
                    <a:spcPct val="100000"/>
                  </a:lnSpc>
                  <a:buNone/>
                </a:pPr>
                <a:r>
                  <a:rPr lang="ru-RU" sz="2400" dirty="0"/>
                  <a:t>Алгоритм «поднять в начало» </a:t>
                </a:r>
                <a:r>
                  <a:rPr lang="ru-RU" sz="2400" b="1" dirty="0"/>
                  <a:t>(</a:t>
                </a:r>
                <a:r>
                  <a:rPr lang="en-US" sz="2400" b="1" dirty="0"/>
                  <a:t>R</a:t>
                </a:r>
                <a:r>
                  <a:rPr lang="ru-RU" sz="2400" b="1" dirty="0" err="1"/>
                  <a:t>elabel</a:t>
                </a:r>
                <a:r>
                  <a:rPr lang="ru-RU" sz="2400" b="1" dirty="0"/>
                  <a:t> </a:t>
                </a:r>
                <a:r>
                  <a:rPr lang="en-US" sz="2400" b="1" dirty="0"/>
                  <a:t>T</a:t>
                </a:r>
                <a:r>
                  <a:rPr lang="ru-RU" sz="2400" b="1" dirty="0"/>
                  <a:t>o </a:t>
                </a:r>
                <a:r>
                  <a:rPr lang="en-US" sz="2400" b="1" dirty="0"/>
                  <a:t>F</a:t>
                </a:r>
                <a:r>
                  <a:rPr lang="ru-RU" sz="2400" b="1" dirty="0" err="1"/>
                  <a:t>ront</a:t>
                </a:r>
                <a:r>
                  <a:rPr lang="ru-RU" sz="2400" b="1" dirty="0"/>
                  <a:t>) </a:t>
                </a:r>
                <a:r>
                  <a:rPr lang="ru-RU" sz="2400" dirty="0"/>
                  <a:t>представляет собой более эффективную, чем описано выше, реализацию алгоритма </a:t>
                </a:r>
                <a:r>
                  <a:rPr lang="ru-RU" sz="2400" b="1" dirty="0"/>
                  <a:t>проталкивания </a:t>
                </a:r>
                <a:r>
                  <a:rPr lang="ru-RU" sz="2400" b="1" dirty="0" err="1"/>
                  <a:t>предпотока</a:t>
                </a:r>
                <a:r>
                  <a:rPr lang="ru-RU" sz="2400" dirty="0"/>
                  <a:t>.</a:t>
                </a:r>
              </a:p>
              <a:p>
                <a:pPr marL="0" indent="0">
                  <a:lnSpc>
                    <a:spcPct val="100000"/>
                  </a:lnSpc>
                  <a:buNone/>
                </a:pPr>
                <a:r>
                  <a:rPr lang="ru-RU" sz="2400" dirty="0"/>
                  <a:t>Алгоритм использует понятие </a:t>
                </a:r>
                <a:r>
                  <a:rPr lang="ru-RU" sz="2400" b="1" dirty="0"/>
                  <a:t>допустимых рёбер,</a:t>
                </a:r>
                <a:r>
                  <a:rPr lang="ru-RU" sz="2400" dirty="0"/>
                  <a:t> применяется дополнительная операция: </a:t>
                </a:r>
                <a:r>
                  <a:rPr lang="ru-RU" sz="2400" b="1" dirty="0"/>
                  <a:t>разрядка (</a:t>
                </a:r>
                <a:r>
                  <a:rPr lang="en-US" sz="2400" b="1" dirty="0"/>
                  <a:t>discharge) </a:t>
                </a:r>
                <a:r>
                  <a:rPr lang="ru-RU" sz="2400" b="1" dirty="0"/>
                  <a:t>вершины. </a:t>
                </a:r>
              </a:p>
              <a:p>
                <a:pPr marL="0" indent="0">
                  <a:lnSpc>
                    <a:spcPct val="100000"/>
                  </a:lnSpc>
                  <a:buNone/>
                </a:pPr>
                <a:r>
                  <a:rPr lang="ru-RU" sz="2400" b="1" dirty="0"/>
                  <a:t>Кроме</a:t>
                </a:r>
                <a:r>
                  <a:rPr lang="ru-RU" sz="2400" dirty="0"/>
                  <a:t> </a:t>
                </a:r>
                <a:r>
                  <a:rPr lang="ru-RU" sz="2400" dirty="0" err="1"/>
                  <a:t>предпотока</a:t>
                </a:r>
                <a:r>
                  <a:rPr lang="en-US" sz="2400" dirty="0"/>
                  <a:t>, </a:t>
                </a:r>
                <a:r>
                  <a:rPr lang="ru-RU" sz="2400" dirty="0"/>
                  <a:t>высот</a:t>
                </a:r>
                <a:r>
                  <a:rPr lang="en-US" sz="2400" dirty="0"/>
                  <a:t> </a:t>
                </a:r>
                <a:r>
                  <a:rPr lang="ru-RU" sz="2400" dirty="0"/>
                  <a:t>и избыточного потока, </a:t>
                </a:r>
                <a:r>
                  <a:rPr lang="ru-RU" sz="2400" b="1" dirty="0"/>
                  <a:t>алгоритм хранит </a:t>
                </a:r>
                <a:r>
                  <a:rPr lang="ru-RU" sz="2400" dirty="0"/>
                  <a:t>следующее:</a:t>
                </a:r>
              </a:p>
              <a:p>
                <a:pPr>
                  <a:lnSpc>
                    <a:spcPct val="100000"/>
                  </a:lnSpc>
                </a:pPr>
                <a:r>
                  <a:rPr lang="ru-RU" sz="2400" dirty="0"/>
                  <a:t>Для каждой вершины </a:t>
                </a:r>
                <a14:m>
                  <m:oMath xmlns:m="http://schemas.openxmlformats.org/officeDocument/2006/math">
                    <m:r>
                      <a:rPr lang="en-US" altLang="ru-RU" sz="2400" b="0" i="1" smtClean="0">
                        <a:solidFill>
                          <a:srgbClr val="000000"/>
                        </a:solidFill>
                        <a:latin typeface="Cambria Math" panose="02040503050406030204" pitchFamily="18" charset="0"/>
                        <a:cs typeface="Cascadia Code" panose="020B0609020000020004" pitchFamily="49" charset="0"/>
                      </a:rPr>
                      <m:t>𝑢</m:t>
                    </m:r>
                  </m:oMath>
                </a14:m>
                <a:r>
                  <a:rPr lang="ru-RU" sz="2400" dirty="0"/>
                  <a:t> – список её соседей </a:t>
                </a:r>
                <a14:m>
                  <m:oMath xmlns:m="http://schemas.openxmlformats.org/officeDocument/2006/math">
                    <m:r>
                      <a:rPr lang="en-US" sz="2400" b="0" i="1" smtClean="0">
                        <a:latin typeface="Cambria Math" panose="02040503050406030204" pitchFamily="18" charset="0"/>
                      </a:rPr>
                      <m:t>𝑁</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e>
                    </m:d>
                  </m:oMath>
                </a14:m>
                <a:r>
                  <a:rPr lang="en-US" sz="2400" dirty="0"/>
                  <a:t>;</a:t>
                </a:r>
              </a:p>
              <a:p>
                <a:pPr>
                  <a:lnSpc>
                    <a:spcPct val="100000"/>
                  </a:lnSpc>
                </a:pPr>
                <a:r>
                  <a:rPr lang="ru-RU" sz="2400" dirty="0"/>
                  <a:t>Для каждой вершины</a:t>
                </a:r>
                <a:r>
                  <a:rPr lang="en-US" sz="2400" dirty="0"/>
                  <a:t> </a:t>
                </a:r>
                <a14:m>
                  <m:oMath xmlns:m="http://schemas.openxmlformats.org/officeDocument/2006/math">
                    <m:r>
                      <a:rPr lang="en-US" sz="2400" b="0" i="1" smtClean="0">
                        <a:latin typeface="Cambria Math" panose="02040503050406030204" pitchFamily="18" charset="0"/>
                      </a:rPr>
                      <m:t>𝑢</m:t>
                    </m:r>
                  </m:oMath>
                </a14:m>
                <a:r>
                  <a:rPr lang="en-US" sz="2400" dirty="0"/>
                  <a:t> – </a:t>
                </a:r>
                <a:r>
                  <a:rPr lang="ru-RU" sz="2400" dirty="0"/>
                  <a:t>указатель </a:t>
                </a:r>
                <a14:m>
                  <m:oMath xmlns:m="http://schemas.openxmlformats.org/officeDocument/2006/math">
                    <m:r>
                      <a:rPr lang="en-US" sz="2400" b="0" i="1" smtClean="0">
                        <a:latin typeface="Cambria Math" panose="02040503050406030204" pitchFamily="18" charset="0"/>
                      </a:rPr>
                      <m:t>𝑐𝑢𝑟𝑟𝑒𝑛𝑡</m:t>
                    </m:r>
                    <m:r>
                      <a:rPr lang="en-US" sz="2400" b="0" i="1" smtClean="0">
                        <a:latin typeface="Cambria Math" panose="02040503050406030204" pitchFamily="18" charset="0"/>
                      </a:rPr>
                      <m:t>[</m:t>
                    </m:r>
                    <m:r>
                      <a:rPr lang="en-US" sz="2400" b="0" i="1" smtClean="0">
                        <a:latin typeface="Cambria Math" panose="02040503050406030204" pitchFamily="18" charset="0"/>
                      </a:rPr>
                      <m:t>𝑣</m:t>
                    </m:r>
                    <m:r>
                      <a:rPr lang="en-US" sz="2400" b="0" i="1" smtClean="0">
                        <a:latin typeface="Cambria Math" panose="02040503050406030204" pitchFamily="18" charset="0"/>
                      </a:rPr>
                      <m:t>]</m:t>
                    </m:r>
                  </m:oMath>
                </a14:m>
                <a:r>
                  <a:rPr lang="en-US" sz="2400" dirty="0"/>
                  <a:t> </a:t>
                </a:r>
                <a:r>
                  <a:rPr lang="ru-RU" sz="2000" i="1" dirty="0"/>
                  <a:t>(в терминах </a:t>
                </a:r>
                <a:r>
                  <a:rPr lang="en-US" sz="2000" i="1" dirty="0"/>
                  <a:t>C++ - </a:t>
                </a:r>
                <a:r>
                  <a:rPr lang="ru-RU" sz="2000" i="1" dirty="0"/>
                  <a:t>итератор)</a:t>
                </a:r>
                <a:r>
                  <a:rPr lang="en-US" sz="2400" dirty="0"/>
                  <a:t>;</a:t>
                </a:r>
                <a:endParaRPr lang="ru-RU" sz="2400" dirty="0"/>
              </a:p>
              <a:p>
                <a:pPr>
                  <a:lnSpc>
                    <a:spcPct val="100000"/>
                  </a:lnSpc>
                </a:pPr>
                <a:r>
                  <a:rPr lang="ru-RU" sz="2400" dirty="0"/>
                  <a:t>Список </a:t>
                </a:r>
                <a14:m>
                  <m:oMath xmlns:m="http://schemas.openxmlformats.org/officeDocument/2006/math">
                    <m:r>
                      <a:rPr lang="en-US" sz="2400" b="0" i="1" smtClean="0">
                        <a:latin typeface="Cambria Math" panose="02040503050406030204" pitchFamily="18" charset="0"/>
                      </a:rPr>
                      <m:t>𝐿</m:t>
                    </m:r>
                  </m:oMath>
                </a14:m>
                <a:r>
                  <a:rPr lang="en-US" sz="2400" dirty="0"/>
                  <a:t> </a:t>
                </a:r>
                <a:r>
                  <a:rPr lang="ru-RU" sz="2400" dirty="0"/>
                  <a:t>всех вершин, кроме источника и стока</a:t>
                </a:r>
                <a:r>
                  <a:rPr lang="en-US" sz="2400" dirty="0"/>
                  <a:t>;</a:t>
                </a:r>
              </a:p>
              <a:p>
                <a:pPr>
                  <a:lnSpc>
                    <a:spcPct val="100000"/>
                  </a:lnSpc>
                </a:pPr>
                <a:r>
                  <a:rPr lang="ru-RU" sz="2400" dirty="0"/>
                  <a:t>Указатель</a:t>
                </a:r>
                <a:r>
                  <a:rPr lang="en-US" sz="2400" dirty="0"/>
                  <a:t> </a:t>
                </a:r>
                <a14:m>
                  <m:oMath xmlns:m="http://schemas.openxmlformats.org/officeDocument/2006/math">
                    <m:r>
                      <a:rPr lang="en-US" sz="2400" b="0" i="1" smtClean="0">
                        <a:latin typeface="Cambria Math" panose="02040503050406030204" pitchFamily="18" charset="0"/>
                      </a:rPr>
                      <m:t>𝑖𝑡</m:t>
                    </m:r>
                  </m:oMath>
                </a14:m>
                <a:r>
                  <a:rPr lang="en-US" sz="2400" dirty="0"/>
                  <a:t> </a:t>
                </a:r>
                <a:r>
                  <a:rPr lang="ru-RU" sz="2400" dirty="0"/>
                  <a:t>на один из элементов списка</a:t>
                </a:r>
                <a:r>
                  <a:rPr lang="en-US" sz="2400" dirty="0"/>
                  <a:t> </a:t>
                </a:r>
                <a14:m>
                  <m:oMath xmlns:m="http://schemas.openxmlformats.org/officeDocument/2006/math">
                    <m:r>
                      <a:rPr lang="en-US" sz="2400" i="1">
                        <a:latin typeface="Cambria Math" panose="02040503050406030204" pitchFamily="18" charset="0"/>
                      </a:rPr>
                      <m:t>𝐿</m:t>
                    </m:r>
                  </m:oMath>
                </a14:m>
                <a:r>
                  <a:rPr lang="en-US" sz="2400" dirty="0"/>
                  <a:t> </a:t>
                </a:r>
                <a:r>
                  <a:rPr lang="ru-RU" sz="2000" i="1" dirty="0"/>
                  <a:t>(в терминах </a:t>
                </a:r>
                <a:r>
                  <a:rPr lang="en-US" sz="2000" i="1" dirty="0"/>
                  <a:t>C++ - </a:t>
                </a:r>
                <a:r>
                  <a:rPr lang="ru-RU" sz="2000" i="1" dirty="0"/>
                  <a:t>итератор)</a:t>
                </a:r>
                <a:r>
                  <a:rPr lang="en-US" sz="2400" i="1" dirty="0"/>
                  <a:t>.</a:t>
                </a:r>
              </a:p>
            </p:txBody>
          </p:sp>
        </mc:Choice>
        <mc:Fallback xmlns="">
          <p:sp>
            <p:nvSpPr>
              <p:cNvPr id="2" name="Объект 1">
                <a:extLst>
                  <a:ext uri="{FF2B5EF4-FFF2-40B4-BE49-F238E27FC236}">
                    <a16:creationId xmlns:a16="http://schemas.microsoft.com/office/drawing/2014/main" id="{F3AD2ADF-6A75-4052-5D24-7A1ADC8A6FF2}"/>
                  </a:ext>
                </a:extLst>
              </p:cNvPr>
              <p:cNvSpPr>
                <a:spLocks noGrp="1" noRot="1" noChangeAspect="1" noMove="1" noResize="1" noEditPoints="1" noAdjustHandles="1" noChangeArrowheads="1" noChangeShapeType="1" noTextEdit="1"/>
              </p:cNvSpPr>
              <p:nvPr>
                <p:ph idx="1"/>
              </p:nvPr>
            </p:nvSpPr>
            <p:spPr>
              <a:xfrm>
                <a:off x="838200" y="1835149"/>
                <a:ext cx="10515600" cy="4814661"/>
              </a:xfrm>
              <a:blipFill>
                <a:blip r:embed="rId5"/>
                <a:stretch>
                  <a:fillRect l="-928" t="-1013" r="-232"/>
                </a:stretch>
              </a:blipFill>
            </p:spPr>
            <p:txBody>
              <a:bodyPr/>
              <a:lstStyle/>
              <a:p>
                <a:r>
                  <a:rPr lang="ru-RU">
                    <a:noFill/>
                  </a:rPr>
                  <a:t> </a:t>
                </a:r>
              </a:p>
            </p:txBody>
          </p:sp>
        </mc:Fallback>
      </mc:AlternateContent>
    </p:spTree>
    <p:extLst>
      <p:ext uri="{BB962C8B-B14F-4D97-AF65-F5344CB8AC3E}">
        <p14:creationId xmlns:p14="http://schemas.microsoft.com/office/powerpoint/2010/main" val="3255698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558ED982-7932-5537-3874-26287AC526BB}"/>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CCC8E955-3EE8-1DEF-8CEF-5C9A11ED34FA}"/>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 «поднять в начало»</a:t>
            </a:r>
          </a:p>
        </p:txBody>
      </p:sp>
      <mc:AlternateContent xmlns:mc="http://schemas.openxmlformats.org/markup-compatibility/2006" xmlns:a14="http://schemas.microsoft.com/office/drawing/2010/main">
        <mc:Choice Requires="a14">
          <p:sp>
            <p:nvSpPr>
              <p:cNvPr id="2" name="Объект 1">
                <a:extLst>
                  <a:ext uri="{FF2B5EF4-FFF2-40B4-BE49-F238E27FC236}">
                    <a16:creationId xmlns:a16="http://schemas.microsoft.com/office/drawing/2014/main" id="{F3AD2ADF-6A75-4052-5D24-7A1ADC8A6FF2}"/>
                  </a:ext>
                </a:extLst>
              </p:cNvPr>
              <p:cNvSpPr>
                <a:spLocks noGrp="1"/>
              </p:cNvSpPr>
              <p:nvPr>
                <p:ph idx="1"/>
              </p:nvPr>
            </p:nvSpPr>
            <p:spPr>
              <a:xfrm>
                <a:off x="838200" y="1835149"/>
                <a:ext cx="10515600" cy="4869089"/>
              </a:xfrm>
            </p:spPr>
            <p:txBody>
              <a:bodyPr>
                <a:normAutofit/>
              </a:bodyPr>
              <a:lstStyle/>
              <a:p>
                <a:pPr marL="0" indent="0">
                  <a:lnSpc>
                    <a:spcPct val="100000"/>
                  </a:lnSpc>
                  <a:buNone/>
                </a:pPr>
                <a:r>
                  <a:rPr lang="ru-RU" sz="2400" dirty="0"/>
                  <a:t> Ребро </a:t>
                </a:r>
                <a14:m>
                  <m:oMath xmlns:m="http://schemas.openxmlformats.org/officeDocument/2006/math">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𝑣</m:t>
                        </m:r>
                      </m:e>
                    </m:d>
                  </m:oMath>
                </a14:m>
                <a:r>
                  <a:rPr lang="ru-RU" sz="2400" dirty="0"/>
                  <a:t> называется </a:t>
                </a:r>
                <a:r>
                  <a:rPr lang="ru-RU" sz="2400" b="1" dirty="0"/>
                  <a:t>допустимым (</a:t>
                </a:r>
                <a:r>
                  <a:rPr lang="ru-RU" sz="2400" b="1" dirty="0" err="1"/>
                  <a:t>admissable</a:t>
                </a:r>
                <a:r>
                  <a:rPr lang="ru-RU" sz="2400" b="1" dirty="0"/>
                  <a:t>)</a:t>
                </a:r>
                <a:r>
                  <a:rPr lang="ru-RU" sz="2400" dirty="0"/>
                  <a:t>, если выполнены два условия:</a:t>
                </a:r>
              </a:p>
              <a:p>
                <a:pPr marL="457200" indent="-457200">
                  <a:lnSpc>
                    <a:spcPct val="100000"/>
                  </a:lnSpc>
                  <a:buFont typeface="+mj-lt"/>
                  <a:buAutoNum type="arabicPeriod"/>
                </a:pPr>
                <a14:m>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𝑣</m:t>
                        </m:r>
                      </m:e>
                    </m:d>
                    <m:r>
                      <a:rPr lang="en-US" sz="2400" b="0" i="1" smtClean="0">
                        <a:latin typeface="Cambria Math" panose="02040503050406030204" pitchFamily="18" charset="0"/>
                      </a:rPr>
                      <m:t>&lt;</m:t>
                    </m:r>
                    <m:r>
                      <a:rPr lang="en-US" sz="2400" b="0" i="1" smtClean="0">
                        <a:latin typeface="Cambria Math" panose="02040503050406030204" pitchFamily="18" charset="0"/>
                      </a:rPr>
                      <m:t>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𝑣</m:t>
                        </m:r>
                      </m:e>
                    </m:d>
                  </m:oMath>
                </a14:m>
                <a:r>
                  <a:rPr lang="en-US" sz="2400" dirty="0"/>
                  <a:t>, </a:t>
                </a:r>
                <a:r>
                  <a:rPr lang="ru-RU" sz="2400" dirty="0"/>
                  <a:t>или, что то же самое, </a:t>
                </a:r>
                <a:r>
                  <a:rPr lang="ru-RU" sz="2400" b="1" dirty="0"/>
                  <a:t>ребро</a:t>
                </a:r>
                <a:r>
                  <a:rPr lang="ru-RU" sz="2400" dirty="0"/>
                  <a:t> </a:t>
                </a:r>
                <a14:m>
                  <m:oMath xmlns:m="http://schemas.openxmlformats.org/officeDocument/2006/math">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𝑢</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𝑣</m:t>
                        </m:r>
                      </m:e>
                    </m:d>
                  </m:oMath>
                </a14:m>
                <a:r>
                  <a:rPr lang="ru-RU" sz="2400" dirty="0"/>
                  <a:t> присутствует </a:t>
                </a:r>
                <a:r>
                  <a:rPr lang="ru-RU" sz="2400" b="1" dirty="0"/>
                  <a:t>в остаточной сети</a:t>
                </a:r>
                <a:r>
                  <a:rPr lang="ru-RU" sz="2400" dirty="0"/>
                  <a:t>.</a:t>
                </a:r>
                <a:endParaRPr lang="en-US" sz="2400" dirty="0"/>
              </a:p>
              <a:p>
                <a:pPr marL="457200" indent="-457200">
                  <a:lnSpc>
                    <a:spcPct val="100000"/>
                  </a:lnSpc>
                  <a:buFont typeface="+mj-lt"/>
                  <a:buAutoNum type="arabicPeriod"/>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𝑢</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+1</m:t>
                    </m:r>
                  </m:oMath>
                </a14:m>
                <a:r>
                  <a:rPr lang="en-US" sz="2400" dirty="0"/>
                  <a:t>.</a:t>
                </a:r>
                <a:endParaRPr lang="ru-RU" sz="2400" dirty="0"/>
              </a:p>
              <a:p>
                <a:pPr marL="457200" indent="-457200">
                  <a:lnSpc>
                    <a:spcPct val="100000"/>
                  </a:lnSpc>
                  <a:buFont typeface="+mj-lt"/>
                  <a:buAutoNum type="arabicPeriod"/>
                </a:pPr>
                <a:endParaRPr lang="en-US" sz="2400" dirty="0"/>
              </a:p>
              <a:p>
                <a:pPr marL="0" indent="0">
                  <a:lnSpc>
                    <a:spcPct val="100000"/>
                  </a:lnSpc>
                  <a:buNone/>
                </a:pPr>
                <a:r>
                  <a:rPr lang="ru-RU" sz="2400" u="sng" dirty="0"/>
                  <a:t>Таким образом:</a:t>
                </a:r>
                <a:endParaRPr lang="en-US" sz="2400" u="sng" dirty="0"/>
              </a:p>
              <a:p>
                <a:pPr>
                  <a:lnSpc>
                    <a:spcPct val="100000"/>
                  </a:lnSpc>
                </a:pPr>
                <a:r>
                  <a:rPr lang="ru-RU" sz="2400" i="1" dirty="0"/>
                  <a:t>Проталкивание осуществляется только по допустимым рёбрам.</a:t>
                </a:r>
              </a:p>
              <a:p>
                <a:pPr>
                  <a:lnSpc>
                    <a:spcPct val="100000"/>
                  </a:lnSpc>
                </a:pPr>
                <a:r>
                  <a:rPr lang="ru-RU" sz="2400" i="1" dirty="0"/>
                  <a:t>Подъём допустим тогда и только тогда, когда поднимаемая вершина переполнена и из неё не исходит допустимых рёбер</a:t>
                </a:r>
                <a:r>
                  <a:rPr lang="en-US" sz="2400" i="1" dirty="0"/>
                  <a:t>.</a:t>
                </a:r>
                <a:endParaRPr lang="ru-RU" sz="2400" i="1" dirty="0"/>
              </a:p>
            </p:txBody>
          </p:sp>
        </mc:Choice>
        <mc:Fallback xmlns="">
          <p:sp>
            <p:nvSpPr>
              <p:cNvPr id="2" name="Объект 1">
                <a:extLst>
                  <a:ext uri="{FF2B5EF4-FFF2-40B4-BE49-F238E27FC236}">
                    <a16:creationId xmlns:a16="http://schemas.microsoft.com/office/drawing/2014/main" id="{F3AD2ADF-6A75-4052-5D24-7A1ADC8A6FF2}"/>
                  </a:ext>
                </a:extLst>
              </p:cNvPr>
              <p:cNvSpPr>
                <a:spLocks noGrp="1" noRot="1" noChangeAspect="1" noMove="1" noResize="1" noEditPoints="1" noAdjustHandles="1" noChangeArrowheads="1" noChangeShapeType="1" noTextEdit="1"/>
              </p:cNvSpPr>
              <p:nvPr>
                <p:ph idx="1"/>
              </p:nvPr>
            </p:nvSpPr>
            <p:spPr>
              <a:xfrm>
                <a:off x="838200" y="1835149"/>
                <a:ext cx="10515600" cy="4869089"/>
              </a:xfrm>
              <a:blipFill>
                <a:blip r:embed="rId5"/>
                <a:stretch>
                  <a:fillRect l="-928" t="-1001"/>
                </a:stretch>
              </a:blipFill>
            </p:spPr>
            <p:txBody>
              <a:bodyPr/>
              <a:lstStyle/>
              <a:p>
                <a:r>
                  <a:rPr lang="ru-RU">
                    <a:noFill/>
                  </a:rPr>
                  <a:t> </a:t>
                </a:r>
              </a:p>
            </p:txBody>
          </p:sp>
        </mc:Fallback>
      </mc:AlternateContent>
    </p:spTree>
    <p:extLst>
      <p:ext uri="{BB962C8B-B14F-4D97-AF65-F5344CB8AC3E}">
        <p14:creationId xmlns:p14="http://schemas.microsoft.com/office/powerpoint/2010/main" val="2542937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558ED982-7932-5537-3874-26287AC526BB}"/>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CCC8E955-3EE8-1DEF-8CEF-5C9A11ED34FA}"/>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 «поднять в начало»</a:t>
            </a:r>
          </a:p>
        </p:txBody>
      </p:sp>
      <mc:AlternateContent xmlns:mc="http://schemas.openxmlformats.org/markup-compatibility/2006" xmlns:a14="http://schemas.microsoft.com/office/drawing/2010/main">
        <mc:Choice Requires="a14">
          <p:sp>
            <p:nvSpPr>
              <p:cNvPr id="2" name="Объект 1">
                <a:extLst>
                  <a:ext uri="{FF2B5EF4-FFF2-40B4-BE49-F238E27FC236}">
                    <a16:creationId xmlns:a16="http://schemas.microsoft.com/office/drawing/2014/main" id="{F3AD2ADF-6A75-4052-5D24-7A1ADC8A6FF2}"/>
                  </a:ext>
                </a:extLst>
              </p:cNvPr>
              <p:cNvSpPr>
                <a:spLocks noGrp="1"/>
              </p:cNvSpPr>
              <p:nvPr>
                <p:ph idx="1"/>
              </p:nvPr>
            </p:nvSpPr>
            <p:spPr>
              <a:xfrm>
                <a:off x="838200" y="1825624"/>
                <a:ext cx="10515600" cy="4869089"/>
              </a:xfrm>
            </p:spPr>
            <p:txBody>
              <a:bodyPr>
                <a:normAutofit/>
              </a:bodyPr>
              <a:lstStyle/>
              <a:p>
                <a:pPr marL="0" indent="0">
                  <a:lnSpc>
                    <a:spcPct val="100000"/>
                  </a:lnSpc>
                  <a:buNone/>
                </a:pPr>
                <a:r>
                  <a:rPr lang="ru-RU" sz="2400" dirty="0"/>
                  <a:t>Опишем функцию, которую называется </a:t>
                </a:r>
                <a:r>
                  <a:rPr lang="ru-RU" sz="2400" b="1" dirty="0"/>
                  <a:t>разрядка (</a:t>
                </a:r>
                <a:r>
                  <a:rPr lang="ru-RU" sz="2400" b="1" dirty="0" err="1"/>
                  <a:t>discharge</a:t>
                </a:r>
                <a:r>
                  <a:rPr lang="ru-RU" sz="2400" b="1" dirty="0"/>
                  <a:t>) </a:t>
                </a:r>
                <a:r>
                  <a:rPr lang="ru-RU" sz="2400" dirty="0"/>
                  <a:t>вершины. Разрядка применяется </a:t>
                </a:r>
                <a:r>
                  <a:rPr lang="ru-RU" sz="2400" b="1" dirty="0"/>
                  <a:t>только к переполненным вершинам </a:t>
                </a:r>
                <a:r>
                  <a:rPr lang="ru-RU" sz="2400" dirty="0"/>
                  <a:t>и выполняется следующим образом:</a:t>
                </a:r>
              </a:p>
              <a:p>
                <a:pPr marL="0" indent="0">
                  <a:lnSpc>
                    <a:spcPct val="100000"/>
                  </a:lnSpc>
                  <a:buNone/>
                </a:pPr>
                <a:r>
                  <a:rPr lang="ru-RU" sz="2400" i="1" dirty="0"/>
                  <a:t>Шаг 1. </a:t>
                </a:r>
                <a:r>
                  <a:rPr lang="ru-RU" sz="2400" dirty="0"/>
                  <a:t>Пока вершина </a:t>
                </a:r>
                <a14:m>
                  <m:oMath xmlns:m="http://schemas.openxmlformats.org/officeDocument/2006/math">
                    <m:r>
                      <a:rPr lang="en-US" sz="2400" b="0" i="1" smtClean="0">
                        <a:latin typeface="Cambria Math" panose="02040503050406030204" pitchFamily="18" charset="0"/>
                      </a:rPr>
                      <m:t>𝑢</m:t>
                    </m:r>
                  </m:oMath>
                </a14:m>
                <a:r>
                  <a:rPr lang="ru-RU" sz="2400" dirty="0"/>
                  <a:t> </a:t>
                </a:r>
                <a:r>
                  <a:rPr lang="ru-RU" sz="2400" b="1" dirty="0"/>
                  <a:t>переполнена</a:t>
                </a:r>
                <a:r>
                  <a:rPr lang="ru-RU" sz="2400" dirty="0"/>
                  <a:t>, выполнять шаги 2-4.</a:t>
                </a:r>
              </a:p>
              <a:p>
                <a:pPr marL="0" indent="0">
                  <a:lnSpc>
                    <a:spcPct val="100000"/>
                  </a:lnSpc>
                  <a:buNone/>
                </a:pPr>
                <a:r>
                  <a:rPr lang="ru-RU" sz="2400" dirty="0"/>
                  <a:t>	</a:t>
                </a:r>
                <a:r>
                  <a:rPr lang="ru-RU" sz="2400" i="1" dirty="0"/>
                  <a:t>Шаг 2. </a:t>
                </a:r>
                <a:r>
                  <a:rPr lang="ru-RU" sz="2400" dirty="0"/>
                  <a:t>Если </a:t>
                </a:r>
                <a:r>
                  <a:rPr lang="ru-RU" sz="2400" b="1" i="1" dirty="0" err="1"/>
                  <a:t>current</a:t>
                </a:r>
                <a:r>
                  <a:rPr lang="ru-RU" sz="2400" dirty="0"/>
                  <a:t> вышел за конец списка, </a:t>
                </a:r>
                <a:r>
                  <a:rPr lang="ru-RU" sz="2400" b="1" dirty="0"/>
                  <a:t>поднять</a:t>
                </a:r>
                <a:r>
                  <a:rPr lang="ru-RU" sz="2400" dirty="0"/>
                  <a:t> вершину </a:t>
                </a:r>
                <a14:m>
                  <m:oMath xmlns:m="http://schemas.openxmlformats.org/officeDocument/2006/math">
                    <m:r>
                      <a:rPr lang="en-US" sz="2400" b="0" i="1" smtClean="0">
                        <a:latin typeface="Cambria Math" panose="02040503050406030204" pitchFamily="18" charset="0"/>
                      </a:rPr>
                      <m:t>𝑢</m:t>
                    </m:r>
                  </m:oMath>
                </a14:m>
                <a:r>
                  <a:rPr lang="ru-RU" sz="2400" dirty="0"/>
                  <a:t> и вернуть </a:t>
                </a:r>
                <a:r>
                  <a:rPr lang="ru-RU" sz="2400" b="1" i="1" dirty="0" err="1"/>
                  <a:t>current</a:t>
                </a:r>
                <a:r>
                  <a:rPr lang="ru-RU" sz="2400" dirty="0"/>
                  <a:t> в начало списка.</a:t>
                </a:r>
              </a:p>
              <a:p>
                <a:pPr marL="0" indent="0">
                  <a:lnSpc>
                    <a:spcPct val="100000"/>
                  </a:lnSpc>
                  <a:buNone/>
                </a:pPr>
                <a:r>
                  <a:rPr lang="ru-RU" sz="2400" dirty="0"/>
                  <a:t>	</a:t>
                </a:r>
                <a:r>
                  <a:rPr lang="ru-RU" sz="2400" i="1" dirty="0"/>
                  <a:t>Шаг 3. </a:t>
                </a:r>
                <a:r>
                  <a:rPr lang="ru-RU" sz="2400" dirty="0"/>
                  <a:t>Иначе, если допустимо проталкивание от </a:t>
                </a:r>
                <a14:m>
                  <m:oMath xmlns:m="http://schemas.openxmlformats.org/officeDocument/2006/math">
                    <m:r>
                      <a:rPr lang="en-US" sz="2400" b="0" i="1" smtClean="0">
                        <a:latin typeface="Cambria Math" panose="02040503050406030204" pitchFamily="18" charset="0"/>
                      </a:rPr>
                      <m:t>𝑢</m:t>
                    </m:r>
                  </m:oMath>
                </a14:m>
                <a:r>
                  <a:rPr lang="ru-RU" sz="2400" dirty="0"/>
                  <a:t> к</a:t>
                </a:r>
                <a:r>
                  <a:rPr lang="en-US" sz="2400" dirty="0"/>
                  <a:t> </a:t>
                </a:r>
                <a:r>
                  <a:rPr lang="ru-RU" sz="2400" b="1" i="1" dirty="0" err="1"/>
                  <a:t>current</a:t>
                </a:r>
                <a:r>
                  <a:rPr lang="ru-RU" sz="2400" b="1" dirty="0"/>
                  <a:t>[u], </a:t>
                </a:r>
                <a:r>
                  <a:rPr lang="ru-RU" sz="2400" dirty="0"/>
                  <a:t>выполнить его.</a:t>
                </a:r>
              </a:p>
              <a:p>
                <a:pPr marL="0" indent="0">
                  <a:lnSpc>
                    <a:spcPct val="100000"/>
                  </a:lnSpc>
                  <a:buNone/>
                </a:pPr>
                <a:r>
                  <a:rPr lang="ru-RU" sz="2400" dirty="0"/>
                  <a:t>	</a:t>
                </a:r>
                <a:r>
                  <a:rPr lang="ru-RU" sz="2400" i="1" dirty="0"/>
                  <a:t>Шаг 4. </a:t>
                </a:r>
                <a:r>
                  <a:rPr lang="ru-RU" sz="2400" dirty="0"/>
                  <a:t>Иначе продвинуть </a:t>
                </a:r>
                <a:r>
                  <a:rPr lang="ru-RU" sz="2400" b="1" i="1" dirty="0" err="1"/>
                  <a:t>current</a:t>
                </a:r>
                <a:r>
                  <a:rPr lang="ru-RU" sz="2400" dirty="0"/>
                  <a:t> на 1 элемент вперёд.</a:t>
                </a:r>
              </a:p>
              <a:p>
                <a:pPr marL="0" indent="0">
                  <a:lnSpc>
                    <a:spcPct val="100000"/>
                  </a:lnSpc>
                  <a:buNone/>
                </a:pPr>
                <a:endParaRPr lang="ru-RU" sz="2400" i="1" dirty="0"/>
              </a:p>
              <a:p>
                <a:pPr marL="0" indent="0">
                  <a:lnSpc>
                    <a:spcPct val="100000"/>
                  </a:lnSpc>
                  <a:buNone/>
                </a:pPr>
                <a:endParaRPr lang="ru-RU" sz="2400" i="1" dirty="0"/>
              </a:p>
            </p:txBody>
          </p:sp>
        </mc:Choice>
        <mc:Fallback xmlns="">
          <p:sp>
            <p:nvSpPr>
              <p:cNvPr id="2" name="Объект 1">
                <a:extLst>
                  <a:ext uri="{FF2B5EF4-FFF2-40B4-BE49-F238E27FC236}">
                    <a16:creationId xmlns:a16="http://schemas.microsoft.com/office/drawing/2014/main" id="{F3AD2ADF-6A75-4052-5D24-7A1ADC8A6FF2}"/>
                  </a:ext>
                </a:extLst>
              </p:cNvPr>
              <p:cNvSpPr>
                <a:spLocks noGrp="1" noRot="1" noChangeAspect="1" noMove="1" noResize="1" noEditPoints="1" noAdjustHandles="1" noChangeArrowheads="1" noChangeShapeType="1" noTextEdit="1"/>
              </p:cNvSpPr>
              <p:nvPr>
                <p:ph idx="1"/>
              </p:nvPr>
            </p:nvSpPr>
            <p:spPr>
              <a:xfrm>
                <a:off x="838200" y="1825624"/>
                <a:ext cx="10515600" cy="4869089"/>
              </a:xfrm>
              <a:blipFill>
                <a:blip r:embed="rId5"/>
                <a:stretch>
                  <a:fillRect l="-928" t="-1001"/>
                </a:stretch>
              </a:blipFill>
            </p:spPr>
            <p:txBody>
              <a:bodyPr/>
              <a:lstStyle/>
              <a:p>
                <a:r>
                  <a:rPr lang="ru-RU">
                    <a:noFill/>
                  </a:rPr>
                  <a:t> </a:t>
                </a:r>
              </a:p>
            </p:txBody>
          </p:sp>
        </mc:Fallback>
      </mc:AlternateContent>
    </p:spTree>
    <p:extLst>
      <p:ext uri="{BB962C8B-B14F-4D97-AF65-F5344CB8AC3E}">
        <p14:creationId xmlns:p14="http://schemas.microsoft.com/office/powerpoint/2010/main" val="2525301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77B6F6AE-A890-2BB7-BE9F-4B5FD9B02CFB}"/>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F13C0531-C44C-876B-1D2A-EAAA1894E693}"/>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 «поднять в начало»</a:t>
            </a:r>
          </a:p>
        </p:txBody>
      </p:sp>
      <mc:AlternateContent xmlns:mc="http://schemas.openxmlformats.org/markup-compatibility/2006" xmlns:a14="http://schemas.microsoft.com/office/drawing/2010/main">
        <mc:Choice Requires="a14">
          <p:sp>
            <p:nvSpPr>
              <p:cNvPr id="2" name="Объект 1">
                <a:extLst>
                  <a:ext uri="{FF2B5EF4-FFF2-40B4-BE49-F238E27FC236}">
                    <a16:creationId xmlns:a16="http://schemas.microsoft.com/office/drawing/2014/main" id="{3DF17A41-F566-0B15-F793-9F9AA68CD8E6}"/>
                  </a:ext>
                </a:extLst>
              </p:cNvPr>
              <p:cNvSpPr>
                <a:spLocks noGrp="1"/>
              </p:cNvSpPr>
              <p:nvPr>
                <p:ph idx="1"/>
              </p:nvPr>
            </p:nvSpPr>
            <p:spPr>
              <a:xfrm>
                <a:off x="838200" y="1825625"/>
                <a:ext cx="10515600" cy="4351338"/>
              </a:xfrm>
            </p:spPr>
            <p:txBody>
              <a:bodyPr>
                <a:normAutofit/>
              </a:bodyPr>
              <a:lstStyle/>
              <a:p>
                <a:pPr marL="0" indent="0">
                  <a:lnSpc>
                    <a:spcPct val="100000"/>
                  </a:lnSpc>
                  <a:buNone/>
                </a:pPr>
                <a:r>
                  <a:rPr lang="ru-RU" u="sng" dirty="0"/>
                  <a:t>Особенности:</a:t>
                </a:r>
                <a:endParaRPr lang="ru-RU" sz="2400" dirty="0"/>
              </a:p>
              <a:p>
                <a:pPr>
                  <a:lnSpc>
                    <a:spcPct val="100000"/>
                  </a:lnSpc>
                </a:pPr>
                <a:r>
                  <a:rPr lang="ru-RU" sz="2400" dirty="0"/>
                  <a:t>Алгоритм может работать </a:t>
                </a:r>
                <a:r>
                  <a:rPr lang="ru-RU" sz="2400" b="1" dirty="0"/>
                  <a:t>плохо</a:t>
                </a:r>
                <a:r>
                  <a:rPr lang="ru-RU" sz="2400" dirty="0"/>
                  <a:t> на некоторых графах, особенно </a:t>
                </a:r>
                <a:r>
                  <a:rPr lang="ru-RU" sz="2400" b="1" dirty="0"/>
                  <a:t>с высокой плотностью </a:t>
                </a:r>
                <a:r>
                  <a:rPr lang="ru-RU" sz="2400" dirty="0"/>
                  <a:t>или с большой разницей между максимальной и минимальной емкостью.</a:t>
                </a:r>
                <a:endParaRPr lang="en-US" sz="2400" dirty="0"/>
              </a:p>
              <a:p>
                <a:pPr>
                  <a:lnSpc>
                    <a:spcPct val="100000"/>
                  </a:lnSpc>
                </a:pPr>
                <a:r>
                  <a:rPr lang="ru-RU" sz="2400" dirty="0"/>
                  <a:t>Алгоритм </a:t>
                </a:r>
                <a:r>
                  <a:rPr lang="ru-RU" sz="2400" b="1" dirty="0"/>
                  <a:t>не подходит для динамических графов</a:t>
                </a:r>
                <a:r>
                  <a:rPr lang="ru-RU" sz="2400" dirty="0"/>
                  <a:t>, структура которых часто меняется, поскольку для поддержания структур данных </a:t>
                </a:r>
                <a:r>
                  <a:rPr lang="ru-RU" sz="2400" b="1" dirty="0"/>
                  <a:t>требуются значительные вычислительные затраты</a:t>
                </a:r>
                <a:r>
                  <a:rPr lang="ru-RU" sz="2400" dirty="0"/>
                  <a:t>.</a:t>
                </a:r>
                <a:endParaRPr lang="en-US" sz="2400" dirty="0"/>
              </a:p>
              <a:p>
                <a:pPr>
                  <a:lnSpc>
                    <a:spcPct val="100000"/>
                  </a:lnSpc>
                </a:pPr>
                <a:r>
                  <a:rPr lang="ru-RU" sz="2400" dirty="0"/>
                  <a:t>Сложность: </a:t>
                </a:r>
                <a14:m>
                  <m:oMath xmlns:m="http://schemas.openxmlformats.org/officeDocument/2006/math">
                    <m:r>
                      <a:rPr lang="en-US" sz="2400" b="0" smtClean="0">
                        <a:latin typeface="Cambria Math" panose="02040503050406030204" pitchFamily="18" charset="0"/>
                      </a:rPr>
                      <m:t>𝑂</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0" smtClean="0">
                                <a:latin typeface="Cambria Math" panose="02040503050406030204" pitchFamily="18" charset="0"/>
                              </a:rPr>
                              <m:t>3</m:t>
                            </m:r>
                          </m:sup>
                        </m:sSup>
                      </m:e>
                    </m:d>
                  </m:oMath>
                </a14:m>
                <a:r>
                  <a:rPr lang="ru-RU" sz="2400" dirty="0"/>
                  <a:t>, самый быстрый из представленных.</a:t>
                </a:r>
                <a:endParaRPr lang="en-US" sz="2400" dirty="0"/>
              </a:p>
              <a:p>
                <a:pPr marL="0" indent="0">
                  <a:lnSpc>
                    <a:spcPct val="100000"/>
                  </a:lnSpc>
                  <a:buNone/>
                </a:pPr>
                <a:endParaRPr lang="ru-RU" sz="2400" dirty="0"/>
              </a:p>
            </p:txBody>
          </p:sp>
        </mc:Choice>
        <mc:Fallback xmlns="">
          <p:sp>
            <p:nvSpPr>
              <p:cNvPr id="2" name="Объект 1">
                <a:extLst>
                  <a:ext uri="{FF2B5EF4-FFF2-40B4-BE49-F238E27FC236}">
                    <a16:creationId xmlns:a16="http://schemas.microsoft.com/office/drawing/2014/main" id="{3DF17A41-F566-0B15-F793-9F9AA68CD8E6}"/>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1217" t="-1261"/>
                </a:stretch>
              </a:blipFill>
            </p:spPr>
            <p:txBody>
              <a:bodyPr/>
              <a:lstStyle/>
              <a:p>
                <a:r>
                  <a:rPr lang="ru-RU">
                    <a:noFill/>
                  </a:rPr>
                  <a:t> </a:t>
                </a:r>
              </a:p>
            </p:txBody>
          </p:sp>
        </mc:Fallback>
      </mc:AlternateContent>
    </p:spTree>
    <p:extLst>
      <p:ext uri="{BB962C8B-B14F-4D97-AF65-F5344CB8AC3E}">
        <p14:creationId xmlns:p14="http://schemas.microsoft.com/office/powerpoint/2010/main" val="1797889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62B94380-C5BC-C538-3349-B8BFC25CD86E}"/>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DE384BB0-6060-5E73-3931-52FEF26E2577}"/>
              </a:ext>
            </a:extLst>
          </p:cNvPr>
          <p:cNvPicPr>
            <a:picLocks noChangeAspect="1" noChangeArrowheads="1"/>
          </p:cNvPicPr>
          <p:nvPr/>
        </p:nvPicPr>
        <p:blipFill>
          <a:blip r:embed="rId5">
            <a:alphaModFix amt="35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Постановка задачи</a:t>
            </a:r>
          </a:p>
        </p:txBody>
      </p:sp>
      <mc:AlternateContent xmlns:mc="http://schemas.openxmlformats.org/markup-compatibility/2006" xmlns:a14="http://schemas.microsoft.com/office/drawing/2010/main">
        <mc:Choice Requires="a14">
          <p:sp>
            <p:nvSpPr>
              <p:cNvPr id="2" name="Объект 1">
                <a:extLst>
                  <a:ext uri="{FF2B5EF4-FFF2-40B4-BE49-F238E27FC236}">
                    <a16:creationId xmlns:a16="http://schemas.microsoft.com/office/drawing/2014/main" id="{97DC951F-68C6-17B8-F6A8-BBF77F212565}"/>
                  </a:ext>
                </a:extLst>
              </p:cNvPr>
              <p:cNvSpPr>
                <a:spLocks noGrp="1"/>
              </p:cNvSpPr>
              <p:nvPr>
                <p:ph idx="1"/>
              </p:nvPr>
            </p:nvSpPr>
            <p:spPr>
              <a:xfrm>
                <a:off x="838200" y="1825624"/>
                <a:ext cx="10515600" cy="4494493"/>
              </a:xfrm>
            </p:spPr>
            <p:txBody>
              <a:bodyPr>
                <a:noAutofit/>
              </a:bodyPr>
              <a:lstStyle/>
              <a:p>
                <a:pPr marL="0" indent="0">
                  <a:buNone/>
                </a:pPr>
                <a:r>
                  <a:rPr lang="ru-RU" dirty="0"/>
                  <a:t>Дана транспортная сеть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𝐸</m:t>
                        </m:r>
                      </m:e>
                    </m:d>
                  </m:oMath>
                </a14:m>
                <a:r>
                  <a:rPr lang="en-US" dirty="0"/>
                  <a:t> </a:t>
                </a:r>
                <a:r>
                  <a:rPr lang="ru-RU" dirty="0"/>
                  <a:t>с источником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oMath>
                </a14:m>
                <a:r>
                  <a:rPr lang="ru-RU" dirty="0"/>
                  <a:t>  и пропускными способностями </a:t>
                </a:r>
                <a14:m>
                  <m:oMath xmlns:m="http://schemas.openxmlformats.org/officeDocument/2006/math">
                    <m:r>
                      <m:rPr>
                        <m:sty m:val="p"/>
                      </m:rPr>
                      <a:rPr lang="en-US" b="0" i="0" smtClean="0">
                        <a:latin typeface="Cambria Math" panose="02040503050406030204" pitchFamily="18" charset="0"/>
                      </a:rPr>
                      <m:t>c</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a:t>.</a:t>
                </a:r>
              </a:p>
              <a:p>
                <a:pPr marL="0" indent="0">
                  <a:buNone/>
                </a:pPr>
                <a:r>
                  <a:rPr lang="ru-RU" dirty="0"/>
                  <a:t>Величиной </a:t>
                </a:r>
                <a:r>
                  <a:rPr lang="ru-RU" b="1" dirty="0"/>
                  <a:t>потока</a:t>
                </a:r>
                <a:r>
                  <a:rPr lang="ru-RU" dirty="0"/>
                  <a:t> называется сумма потоков из источника</a:t>
                </a:r>
                <a:r>
                  <a:rPr lang="en-US" dirty="0"/>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sub>
                      <m:sup/>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nary>
                  </m:oMath>
                </a14:m>
                <a:r>
                  <a:rPr lang="en-US" dirty="0"/>
                  <a:t>.</a:t>
                </a:r>
                <a:endParaRPr lang="ru-RU" dirty="0"/>
              </a:p>
              <a:p>
                <a:pPr marL="0" indent="0">
                  <a:buNone/>
                </a:pPr>
                <a:r>
                  <a:rPr lang="ru-RU" b="1" dirty="0"/>
                  <a:t>Задача о максимальном потоке </a:t>
                </a:r>
                <a:r>
                  <a:rPr lang="ru-RU" dirty="0"/>
                  <a:t>заключается в нахождении такого потока, где величина потока максимальна.</a:t>
                </a:r>
              </a:p>
              <a:p>
                <a:pPr marL="0" indent="0">
                  <a:buNone/>
                </a:pPr>
                <a:r>
                  <a:rPr lang="ru-RU" dirty="0"/>
                  <a:t>Мы проанализируем различные алгоритмы и сравним их время работы, на основе чего сделаем выводы.</a:t>
                </a:r>
              </a:p>
            </p:txBody>
          </p:sp>
        </mc:Choice>
        <mc:Fallback xmlns="">
          <p:sp>
            <p:nvSpPr>
              <p:cNvPr id="2" name="Объект 1">
                <a:extLst>
                  <a:ext uri="{FF2B5EF4-FFF2-40B4-BE49-F238E27FC236}">
                    <a16:creationId xmlns:a16="http://schemas.microsoft.com/office/drawing/2014/main" id="{97DC951F-68C6-17B8-F6A8-BBF77F212565}"/>
                  </a:ext>
                </a:extLst>
              </p:cNvPr>
              <p:cNvSpPr>
                <a:spLocks noGrp="1" noRot="1" noChangeAspect="1" noMove="1" noResize="1" noEditPoints="1" noAdjustHandles="1" noChangeArrowheads="1" noChangeShapeType="1" noTextEdit="1"/>
              </p:cNvSpPr>
              <p:nvPr>
                <p:ph idx="1"/>
              </p:nvPr>
            </p:nvSpPr>
            <p:spPr>
              <a:xfrm>
                <a:off x="838200" y="1825624"/>
                <a:ext cx="10515600" cy="4494493"/>
              </a:xfrm>
              <a:blipFill>
                <a:blip r:embed="rId6"/>
                <a:stretch>
                  <a:fillRect l="-1217" t="-2168" r="-406"/>
                </a:stretch>
              </a:blipFill>
            </p:spPr>
            <p:txBody>
              <a:bodyPr/>
              <a:lstStyle/>
              <a:p>
                <a:r>
                  <a:rPr lang="ru-RU">
                    <a:noFill/>
                  </a:rPr>
                  <a:t> </a:t>
                </a:r>
              </a:p>
            </p:txBody>
          </p:sp>
        </mc:Fallback>
      </mc:AlternateContent>
    </p:spTree>
    <p:extLst>
      <p:ext uri="{BB962C8B-B14F-4D97-AF65-F5344CB8AC3E}">
        <p14:creationId xmlns:p14="http://schemas.microsoft.com/office/powerpoint/2010/main" val="1209837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F3573927-F751-854B-9037-6F77816C860B}"/>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42617" y="-864864"/>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A95D073E-1B3E-5E08-C563-1139C1F47292}"/>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10509676">
            <a:off x="8243887" y="1314619"/>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ctrTitle"/>
          </p:nvPr>
        </p:nvSpPr>
        <p:spPr/>
        <p:txBody>
          <a:bodyPr/>
          <a:lstStyle/>
          <a:p>
            <a:pPr algn="l"/>
            <a:r>
              <a:rPr lang="ru-RU" dirty="0">
                <a:latin typeface="Franklin Gothic Heavy" panose="020B0903020102020204" pitchFamily="34" charset="0"/>
              </a:rPr>
              <a:t>Результаты</a:t>
            </a:r>
          </a:p>
        </p:txBody>
      </p:sp>
      <p:sp>
        <p:nvSpPr>
          <p:cNvPr id="17" name="Подзаголовок 16">
            <a:extLst>
              <a:ext uri="{FF2B5EF4-FFF2-40B4-BE49-F238E27FC236}">
                <a16:creationId xmlns:a16="http://schemas.microsoft.com/office/drawing/2014/main" id="{0F1C2C94-0FE0-1BA1-5BE8-BBB9942C36B2}"/>
              </a:ext>
            </a:extLst>
          </p:cNvPr>
          <p:cNvSpPr>
            <a:spLocks noGrp="1"/>
          </p:cNvSpPr>
          <p:nvPr>
            <p:ph type="subTitle" idx="1"/>
          </p:nvPr>
        </p:nvSpPr>
        <p:spPr/>
        <p:txBody>
          <a:bodyPr/>
          <a:lstStyle/>
          <a:p>
            <a:pPr algn="l"/>
            <a:r>
              <a:rPr lang="ru-RU" dirty="0">
                <a:latin typeface="Century Gothic" panose="020B0502020202020204" pitchFamily="34" charset="0"/>
              </a:rPr>
              <a:t>сравнение времени работы и обработка измерений</a:t>
            </a:r>
          </a:p>
        </p:txBody>
      </p:sp>
    </p:spTree>
    <p:extLst>
      <p:ext uri="{BB962C8B-B14F-4D97-AF65-F5344CB8AC3E}">
        <p14:creationId xmlns:p14="http://schemas.microsoft.com/office/powerpoint/2010/main" val="3718799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CCA34594-FC12-B3D5-2956-3262AC413D0F}"/>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F95B0AB6-16D8-B31D-A59A-B219CB7A9ED3}"/>
              </a:ext>
            </a:extLst>
          </p:cNvPr>
          <p:cNvPicPr>
            <a:picLocks noChangeAspect="1" noChangeArrowheads="1"/>
          </p:cNvPicPr>
          <p:nvPr/>
        </p:nvPicPr>
        <p:blipFill>
          <a:blip r:embed="rId5">
            <a:alphaModFix amt="35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Результаты</a:t>
            </a:r>
          </a:p>
        </p:txBody>
      </p:sp>
      <p:pic>
        <p:nvPicPr>
          <p:cNvPr id="4" name="Рисунок 3">
            <a:extLst>
              <a:ext uri="{FF2B5EF4-FFF2-40B4-BE49-F238E27FC236}">
                <a16:creationId xmlns:a16="http://schemas.microsoft.com/office/drawing/2014/main" id="{F70DB731-C5BE-BEBB-5816-34AF67325D58}"/>
              </a:ext>
            </a:extLst>
          </p:cNvPr>
          <p:cNvPicPr>
            <a:picLocks noChangeAspect="1"/>
          </p:cNvPicPr>
          <p:nvPr/>
        </p:nvPicPr>
        <p:blipFill>
          <a:blip r:embed="rId6"/>
          <a:stretch>
            <a:fillRect/>
          </a:stretch>
        </p:blipFill>
        <p:spPr>
          <a:xfrm>
            <a:off x="549728" y="1392716"/>
            <a:ext cx="5829300" cy="2743200"/>
          </a:xfrm>
          <a:prstGeom prst="rect">
            <a:avLst/>
          </a:prstGeom>
        </p:spPr>
      </p:pic>
      <p:sp>
        <p:nvSpPr>
          <p:cNvPr id="5" name="TextBox 4">
            <a:extLst>
              <a:ext uri="{FF2B5EF4-FFF2-40B4-BE49-F238E27FC236}">
                <a16:creationId xmlns:a16="http://schemas.microsoft.com/office/drawing/2014/main" id="{B96F5FC6-CE0D-9142-C069-D8DF0CFFC710}"/>
              </a:ext>
            </a:extLst>
          </p:cNvPr>
          <p:cNvSpPr txBox="1"/>
          <p:nvPr/>
        </p:nvSpPr>
        <p:spPr>
          <a:xfrm>
            <a:off x="1214495" y="3822078"/>
            <a:ext cx="4284306" cy="461665"/>
          </a:xfrm>
          <a:prstGeom prst="rect">
            <a:avLst/>
          </a:prstGeom>
          <a:noFill/>
        </p:spPr>
        <p:txBody>
          <a:bodyPr wrap="square" rtlCol="0">
            <a:spAutoFit/>
          </a:bodyPr>
          <a:lstStyle/>
          <a:p>
            <a:pPr algn="ctr"/>
            <a:r>
              <a:rPr lang="en-US" sz="2400" b="1" dirty="0">
                <a:latin typeface="Century Gothic" panose="020B0502020202020204" pitchFamily="34" charset="0"/>
              </a:rPr>
              <a:t>Max flow = 29</a:t>
            </a:r>
            <a:endParaRPr lang="ru-RU" sz="2400" b="1" dirty="0">
              <a:latin typeface="Century Gothic" panose="020B0502020202020204" pitchFamily="34" charset="0"/>
            </a:endParaRPr>
          </a:p>
        </p:txBody>
      </p:sp>
      <mc:AlternateContent xmlns:mc="http://schemas.openxmlformats.org/markup-compatibility/2006" xmlns:a14="http://schemas.microsoft.com/office/drawing/2010/main">
        <mc:Choice Requires="a14">
          <p:graphicFrame>
            <p:nvGraphicFramePr>
              <p:cNvPr id="9" name="Объект 8">
                <a:extLst>
                  <a:ext uri="{FF2B5EF4-FFF2-40B4-BE49-F238E27FC236}">
                    <a16:creationId xmlns:a16="http://schemas.microsoft.com/office/drawing/2014/main" id="{CAE44DED-9671-C411-BCAC-84EA8357ED1D}"/>
                  </a:ext>
                </a:extLst>
              </p:cNvPr>
              <p:cNvGraphicFramePr>
                <a:graphicFrameLocks noGrp="1"/>
              </p:cNvGraphicFramePr>
              <p:nvPr>
                <p:ph idx="1"/>
                <p:extLst>
                  <p:ext uri="{D42A27DB-BD31-4B8C-83A1-F6EECF244321}">
                    <p14:modId xmlns:p14="http://schemas.microsoft.com/office/powerpoint/2010/main" val="2133397840"/>
                  </p:ext>
                </p:extLst>
              </p:nvPr>
            </p:nvGraphicFramePr>
            <p:xfrm>
              <a:off x="838200" y="4607247"/>
              <a:ext cx="10515600" cy="1828800"/>
            </p:xfrm>
            <a:graphic>
              <a:graphicData uri="http://schemas.openxmlformats.org/drawingml/2006/table">
                <a:tbl>
                  <a:tblPr firstRow="1" bandRow="1">
                    <a:tableStyleId>{0505E3EF-67EA-436B-97B2-0124C06EBD24}</a:tableStyleId>
                  </a:tblPr>
                  <a:tblGrid>
                    <a:gridCol w="1314450">
                      <a:extLst>
                        <a:ext uri="{9D8B030D-6E8A-4147-A177-3AD203B41FA5}">
                          <a16:colId xmlns:a16="http://schemas.microsoft.com/office/drawing/2014/main" val="1796051945"/>
                        </a:ext>
                      </a:extLst>
                    </a:gridCol>
                    <a:gridCol w="1314450">
                      <a:extLst>
                        <a:ext uri="{9D8B030D-6E8A-4147-A177-3AD203B41FA5}">
                          <a16:colId xmlns:a16="http://schemas.microsoft.com/office/drawing/2014/main" val="2236760997"/>
                        </a:ext>
                      </a:extLst>
                    </a:gridCol>
                    <a:gridCol w="1314450">
                      <a:extLst>
                        <a:ext uri="{9D8B030D-6E8A-4147-A177-3AD203B41FA5}">
                          <a16:colId xmlns:a16="http://schemas.microsoft.com/office/drawing/2014/main" val="2238659618"/>
                        </a:ext>
                      </a:extLst>
                    </a:gridCol>
                    <a:gridCol w="1314450">
                      <a:extLst>
                        <a:ext uri="{9D8B030D-6E8A-4147-A177-3AD203B41FA5}">
                          <a16:colId xmlns:a16="http://schemas.microsoft.com/office/drawing/2014/main" val="3566587007"/>
                        </a:ext>
                      </a:extLst>
                    </a:gridCol>
                    <a:gridCol w="1314450">
                      <a:extLst>
                        <a:ext uri="{9D8B030D-6E8A-4147-A177-3AD203B41FA5}">
                          <a16:colId xmlns:a16="http://schemas.microsoft.com/office/drawing/2014/main" val="2423018320"/>
                        </a:ext>
                      </a:extLst>
                    </a:gridCol>
                    <a:gridCol w="1314450">
                      <a:extLst>
                        <a:ext uri="{9D8B030D-6E8A-4147-A177-3AD203B41FA5}">
                          <a16:colId xmlns:a16="http://schemas.microsoft.com/office/drawing/2014/main" val="3910279714"/>
                        </a:ext>
                      </a:extLst>
                    </a:gridCol>
                    <a:gridCol w="1314450">
                      <a:extLst>
                        <a:ext uri="{9D8B030D-6E8A-4147-A177-3AD203B41FA5}">
                          <a16:colId xmlns:a16="http://schemas.microsoft.com/office/drawing/2014/main" val="3157981718"/>
                        </a:ext>
                      </a:extLst>
                    </a:gridCol>
                    <a:gridCol w="1314450">
                      <a:extLst>
                        <a:ext uri="{9D8B030D-6E8A-4147-A177-3AD203B41FA5}">
                          <a16:colId xmlns:a16="http://schemas.microsoft.com/office/drawing/2014/main" val="3390969511"/>
                        </a:ext>
                      </a:extLst>
                    </a:gridCol>
                  </a:tblGrid>
                  <a:tr h="228600">
                    <a:tc rowSpan="2">
                      <a:txBody>
                        <a:bodyPr/>
                        <a:lstStyle/>
                        <a:p>
                          <a:pPr algn="ctr"/>
                          <a:r>
                            <a:rPr lang="ru-RU" sz="2400" dirty="0"/>
                            <a:t>№</a:t>
                          </a:r>
                          <a:endParaRPr lang="ru-RU" sz="2400" dirty="0">
                            <a:latin typeface="Franklin Gothic Book" panose="020B0503020102020204" pitchFamily="34"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sz="2400" dirty="0"/>
                            <a:t>FF</a:t>
                          </a:r>
                          <a:endParaRPr lang="ru-RU" sz="2400" dirty="0">
                            <a:latin typeface="Franklin Gothic Book" panose="020B0503020102020204" pitchFamily="34" charset="0"/>
                          </a:endParaRPr>
                        </a:p>
                      </a:txBody>
                      <a:tcPr anchor="ctr"/>
                    </a:tc>
                    <a:tc>
                      <a:txBody>
                        <a:bodyPr/>
                        <a:lstStyle/>
                        <a:p>
                          <a:pPr algn="ctr"/>
                          <a:r>
                            <a:rPr lang="en-US" sz="2400" dirty="0"/>
                            <a:t>EC</a:t>
                          </a:r>
                          <a:endParaRPr lang="ru-RU" sz="2400" dirty="0">
                            <a:latin typeface="Franklin Gothic Book" panose="020B0503020102020204" pitchFamily="34" charset="0"/>
                          </a:endParaRPr>
                        </a:p>
                      </a:txBody>
                      <a:tcPr anchor="ctr"/>
                    </a:tc>
                    <a:tc>
                      <a:txBody>
                        <a:bodyPr/>
                        <a:lstStyle/>
                        <a:p>
                          <a:pPr algn="ctr"/>
                          <a:r>
                            <a:rPr lang="en-US" sz="2400" dirty="0"/>
                            <a:t>D</a:t>
                          </a:r>
                          <a:endParaRPr lang="ru-RU" sz="2400" dirty="0">
                            <a:latin typeface="Franklin Gothic Book" panose="020B0503020102020204" pitchFamily="34" charset="0"/>
                          </a:endParaRPr>
                        </a:p>
                      </a:txBody>
                      <a:tcPr anchor="ctr"/>
                    </a:tc>
                    <a:tc>
                      <a:txBody>
                        <a:bodyPr/>
                        <a:lstStyle/>
                        <a:p>
                          <a:pPr algn="ctr"/>
                          <a:r>
                            <a:rPr lang="en-US" sz="2400" dirty="0"/>
                            <a:t>PR</a:t>
                          </a:r>
                          <a:endParaRPr lang="ru-RU" sz="2400" dirty="0">
                            <a:latin typeface="Franklin Gothic Book" panose="020B0503020102020204" pitchFamily="34" charset="0"/>
                          </a:endParaRPr>
                        </a:p>
                      </a:txBody>
                      <a:tcPr anchor="ctr"/>
                    </a:tc>
                    <a:tc>
                      <a:txBody>
                        <a:bodyPr/>
                        <a:lstStyle/>
                        <a:p>
                          <a:pPr algn="ctr"/>
                          <a:r>
                            <a:rPr lang="en-US" sz="2400" dirty="0"/>
                            <a:t>FS</a:t>
                          </a:r>
                          <a:endParaRPr lang="ru-RU" sz="2400" dirty="0">
                            <a:latin typeface="Franklin Gothic Book" panose="020B0503020102020204" pitchFamily="34" charset="0"/>
                          </a:endParaRPr>
                        </a:p>
                      </a:txBody>
                      <a:tcPr anchor="ctr"/>
                    </a:tc>
                    <a:tc>
                      <a:txBody>
                        <a:bodyPr/>
                        <a:lstStyle/>
                        <a:p>
                          <a:pPr algn="ctr"/>
                          <a:r>
                            <a:rPr lang="en-US" sz="2400" dirty="0"/>
                            <a:t>GT</a:t>
                          </a:r>
                          <a:endParaRPr lang="ru-RU" sz="2400" dirty="0">
                            <a:latin typeface="Franklin Gothic Book" panose="020B0503020102020204" pitchFamily="34" charset="0"/>
                          </a:endParaRPr>
                        </a:p>
                      </a:txBody>
                      <a:tcPr anchor="ctr"/>
                    </a:tc>
                    <a:tc>
                      <a:txBody>
                        <a:bodyPr/>
                        <a:lstStyle/>
                        <a:p>
                          <a:pPr algn="ctr"/>
                          <a:r>
                            <a:rPr lang="en-US" sz="2400" dirty="0"/>
                            <a:t>RTF</a:t>
                          </a:r>
                          <a:endParaRPr lang="ru-RU" sz="2400" dirty="0">
                            <a:latin typeface="Franklin Gothic Book" panose="020B0503020102020204" pitchFamily="34" charset="0"/>
                          </a:endParaRPr>
                        </a:p>
                      </a:txBody>
                      <a:tcPr anchor="ctr"/>
                    </a:tc>
                    <a:extLst>
                      <a:ext uri="{0D108BD9-81ED-4DB2-BD59-A6C34878D82A}">
                        <a16:rowId xmlns:a16="http://schemas.microsoft.com/office/drawing/2014/main" val="2586668510"/>
                      </a:ext>
                    </a:extLst>
                  </a:tr>
                  <a:tr h="291324">
                    <a:tc vMerge="1">
                      <a:txBody>
                        <a:bodyPr/>
                        <a:lstStyle/>
                        <a:p>
                          <a:endParaRPr lang="ru-RU"/>
                        </a:p>
                      </a:txBody>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a:t>Время, </a:t>
                          </a:r>
                          <a14:m>
                            <m:oMath xmlns:m="http://schemas.openxmlformats.org/officeDocument/2006/math">
                              <m:sSup>
                                <m:sSupPr>
                                  <m:ctrlPr>
                                    <a:rPr lang="ru-RU" sz="2400" i="1" smtClean="0">
                                      <a:latin typeface="Cambria Math" panose="02040503050406030204" pitchFamily="18" charset="0"/>
                                    </a:rPr>
                                  </m:ctrlPr>
                                </m:sSupPr>
                                <m:e>
                                  <m:r>
                                    <a:rPr lang="ru-RU" sz="2400" b="0" smtClean="0">
                                      <a:latin typeface="Cambria Math" panose="02040503050406030204" pitchFamily="18" charset="0"/>
                                    </a:rPr>
                                    <m:t>10</m:t>
                                  </m:r>
                                </m:e>
                                <m:sup>
                                  <m:r>
                                    <a:rPr lang="ru-RU" sz="2400" b="0" smtClean="0">
                                      <a:latin typeface="Cambria Math" panose="02040503050406030204" pitchFamily="18" charset="0"/>
                                    </a:rPr>
                                    <m:t>−6</m:t>
                                  </m:r>
                                </m:sup>
                              </m:sSup>
                              <m:r>
                                <a:rPr lang="ru-RU" sz="2400" b="0" smtClean="0">
                                  <a:latin typeface="Cambria Math" panose="02040503050406030204" pitchFamily="18" charset="0"/>
                                </a:rPr>
                                <m:t> с</m:t>
                              </m:r>
                            </m:oMath>
                          </a14:m>
                          <a:r>
                            <a:rPr lang="en-US" sz="2400" dirty="0"/>
                            <a:t> (</a:t>
                          </a:r>
                          <a:r>
                            <a:rPr lang="ru-RU" sz="2400" dirty="0"/>
                            <a:t>среднее</a:t>
                          </a:r>
                          <a:r>
                            <a:rPr lang="ru-RU" sz="2400" baseline="0" dirty="0"/>
                            <a:t> за 5.000.000)</a:t>
                          </a:r>
                          <a:endParaRPr lang="ru-RU" sz="2400" dirty="0"/>
                        </a:p>
                      </a:txBody>
                      <a:tcPr anchor="ctr">
                        <a:lnB w="12700" cap="flat" cmpd="sng" algn="ctr">
                          <a:solidFill>
                            <a:schemeClr val="tx1"/>
                          </a:solidFill>
                          <a:prstDash val="solid"/>
                          <a:round/>
                          <a:headEnd type="none" w="med" len="med"/>
                          <a:tailEnd type="none" w="med" len="med"/>
                        </a:lnB>
                      </a:tcPr>
                    </a:tc>
                    <a:tc hMerge="1">
                      <a:txBody>
                        <a:bodyPr/>
                        <a:lstStyle/>
                        <a:p>
                          <a:pPr algn="ctr"/>
                          <a:endParaRPr lang="ru-RU" sz="2400" dirty="0">
                            <a:latin typeface="Franklin Gothic Book" panose="020B0503020102020204" pitchFamily="34" charset="0"/>
                          </a:endParaRPr>
                        </a:p>
                      </a:txBody>
                      <a:tcPr/>
                    </a:tc>
                    <a:tc hMerge="1">
                      <a:txBody>
                        <a:bodyPr/>
                        <a:lstStyle/>
                        <a:p>
                          <a:pPr algn="ctr"/>
                          <a:endParaRPr lang="ru-RU" sz="2400" dirty="0">
                            <a:latin typeface="Franklin Gothic Book" panose="020B0503020102020204" pitchFamily="34" charset="0"/>
                          </a:endParaRPr>
                        </a:p>
                      </a:txBody>
                      <a:tcPr/>
                    </a:tc>
                    <a:tc hMerge="1">
                      <a:txBody>
                        <a:bodyPr/>
                        <a:lstStyle/>
                        <a:p>
                          <a:pPr algn="ctr"/>
                          <a:endParaRPr lang="ru-RU" sz="2400" dirty="0">
                            <a:latin typeface="Franklin Gothic Book" panose="020B0503020102020204" pitchFamily="34" charset="0"/>
                          </a:endParaRPr>
                        </a:p>
                      </a:txBody>
                      <a:tcPr/>
                    </a:tc>
                    <a:tc hMerge="1">
                      <a:txBody>
                        <a:bodyPr/>
                        <a:lstStyle/>
                        <a:p>
                          <a:pPr algn="ctr"/>
                          <a:endParaRPr lang="ru-RU" sz="2400" dirty="0">
                            <a:latin typeface="Franklin Gothic Book" panose="020B0503020102020204" pitchFamily="34" charset="0"/>
                          </a:endParaRPr>
                        </a:p>
                      </a:txBody>
                      <a:tcPr/>
                    </a:tc>
                    <a:tc hMerge="1">
                      <a:txBody>
                        <a:bodyPr/>
                        <a:lstStyle/>
                        <a:p>
                          <a:pPr algn="ctr"/>
                          <a:endParaRPr lang="ru-RU" sz="2400" dirty="0">
                            <a:latin typeface="Franklin Gothic Book" panose="020B0503020102020204" pitchFamily="34" charset="0"/>
                          </a:endParaRPr>
                        </a:p>
                      </a:txBody>
                      <a:tcPr/>
                    </a:tc>
                    <a:tc hMerge="1">
                      <a:txBody>
                        <a:bodyPr/>
                        <a:lstStyle/>
                        <a:p>
                          <a:pPr algn="ctr"/>
                          <a:endParaRPr lang="ru-RU" sz="2400" dirty="0">
                            <a:latin typeface="Franklin Gothic Book" panose="020B0503020102020204" pitchFamily="34" charset="0"/>
                          </a:endParaRPr>
                        </a:p>
                      </a:txBody>
                      <a:tcPr/>
                    </a:tc>
                    <a:extLst>
                      <a:ext uri="{0D108BD9-81ED-4DB2-BD59-A6C34878D82A}">
                        <a16:rowId xmlns:a16="http://schemas.microsoft.com/office/drawing/2014/main" val="1506099991"/>
                      </a:ext>
                    </a:extLst>
                  </a:tr>
                  <a:tr h="370840">
                    <a:tc>
                      <a:txBody>
                        <a:bodyPr/>
                        <a:lstStyle/>
                        <a:p>
                          <a:pPr algn="ctr"/>
                          <a:r>
                            <a:rPr lang="ru-RU" sz="2400" dirty="0"/>
                            <a:t>1</a:t>
                          </a:r>
                          <a:endParaRPr lang="ru-RU" sz="2400" dirty="0">
                            <a:latin typeface="Franklin Gothic Book" panose="020B0503020102020204" pitchFamily="34" charset="0"/>
                          </a:endParaRPr>
                        </a:p>
                      </a:txBody>
                      <a:tcPr anchor="ctr">
                        <a:lnT w="12700" cap="flat" cmpd="sng" algn="ctr">
                          <a:solidFill>
                            <a:schemeClr val="tx1"/>
                          </a:solidFill>
                          <a:prstDash val="solid"/>
                          <a:round/>
                          <a:headEnd type="none" w="med" len="med"/>
                          <a:tailEnd type="none" w="med" len="med"/>
                        </a:lnT>
                      </a:tcPr>
                    </a:tc>
                    <a:tc>
                      <a:txBody>
                        <a:bodyPr/>
                        <a:lstStyle/>
                        <a:p>
                          <a:pPr algn="ctr" rtl="0" fontAlgn="ctr"/>
                          <a:r>
                            <a:rPr lang="ru-RU" sz="2000" b="0" i="0" u="none" strike="noStrike" dirty="0">
                              <a:solidFill>
                                <a:srgbClr val="000000"/>
                              </a:solidFill>
                              <a:effectLst/>
                              <a:latin typeface="Calibri" panose="020F0502020204030204" pitchFamily="34" charset="0"/>
                            </a:rPr>
                            <a:t>2,20003</a:t>
                          </a:r>
                        </a:p>
                      </a:txBody>
                      <a:tcPr marL="7620" marR="7620" marT="7620" marB="0" anchor="ctr">
                        <a:lnT w="12700" cap="flat" cmpd="sng" algn="ctr">
                          <a:solidFill>
                            <a:schemeClr val="tx1"/>
                          </a:solidFill>
                          <a:prstDash val="solid"/>
                          <a:round/>
                          <a:headEnd type="none" w="med" len="med"/>
                          <a:tailEnd type="none" w="med" len="med"/>
                        </a:lnT>
                        <a:solidFill>
                          <a:srgbClr val="FCF3F6"/>
                        </a:solidFill>
                      </a:tcPr>
                    </a:tc>
                    <a:tc>
                      <a:txBody>
                        <a:bodyPr/>
                        <a:lstStyle/>
                        <a:p>
                          <a:pPr algn="ctr" rtl="0" fontAlgn="ctr"/>
                          <a:r>
                            <a:rPr lang="ru-RU" sz="2000" b="0" i="0" u="none" strike="noStrike" dirty="0">
                              <a:solidFill>
                                <a:srgbClr val="000000"/>
                              </a:solidFill>
                              <a:effectLst/>
                              <a:latin typeface="Calibri" panose="020F0502020204030204" pitchFamily="34" charset="0"/>
                            </a:rPr>
                            <a:t>3,7043</a:t>
                          </a:r>
                        </a:p>
                      </a:txBody>
                      <a:tcPr marL="7620" marR="7620" marT="7620" marB="0" anchor="ctr">
                        <a:lnT w="12700" cap="flat" cmpd="sng" algn="ctr">
                          <a:solidFill>
                            <a:schemeClr val="tx1"/>
                          </a:solidFill>
                          <a:prstDash val="solid"/>
                          <a:round/>
                          <a:headEnd type="none" w="med" len="med"/>
                          <a:tailEnd type="none" w="med" len="med"/>
                        </a:lnT>
                        <a:solidFill>
                          <a:srgbClr val="F8696B"/>
                        </a:solidFill>
                      </a:tcPr>
                    </a:tc>
                    <a:tc>
                      <a:txBody>
                        <a:bodyPr/>
                        <a:lstStyle/>
                        <a:p>
                          <a:pPr algn="ctr" rtl="0" fontAlgn="ctr"/>
                          <a:r>
                            <a:rPr lang="ru-RU" sz="2000" b="0" i="0" u="none" strike="noStrike" dirty="0">
                              <a:solidFill>
                                <a:srgbClr val="000000"/>
                              </a:solidFill>
                              <a:effectLst/>
                              <a:latin typeface="Calibri" panose="020F0502020204030204" pitchFamily="34" charset="0"/>
                            </a:rPr>
                            <a:t>2,09825</a:t>
                          </a:r>
                        </a:p>
                      </a:txBody>
                      <a:tcPr marL="7620" marR="7620" marT="762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rtl="0" fontAlgn="ctr"/>
                          <a:r>
                            <a:rPr lang="ru-RU" sz="2000" b="0" i="0" u="none" strike="noStrike" dirty="0">
                              <a:solidFill>
                                <a:srgbClr val="000000"/>
                              </a:solidFill>
                              <a:effectLst/>
                              <a:latin typeface="Calibri" panose="020F0502020204030204" pitchFamily="34" charset="0"/>
                            </a:rPr>
                            <a:t>2,09964</a:t>
                          </a:r>
                        </a:p>
                      </a:txBody>
                      <a:tcPr marL="7620" marR="7620" marT="762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rtl="0" fontAlgn="ctr"/>
                          <a:r>
                            <a:rPr lang="ru-RU" sz="2000" b="0" i="0" u="none" strike="noStrike" dirty="0">
                              <a:solidFill>
                                <a:srgbClr val="000000"/>
                              </a:solidFill>
                              <a:effectLst/>
                              <a:latin typeface="Calibri" panose="020F0502020204030204" pitchFamily="34" charset="0"/>
                            </a:rPr>
                            <a:t>2,10066</a:t>
                          </a:r>
                        </a:p>
                      </a:txBody>
                      <a:tcPr marL="7620" marR="7620" marT="762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rtl="0" fontAlgn="ctr"/>
                          <a:r>
                            <a:rPr lang="ru-RU" sz="2000" b="0" i="0" u="none" strike="noStrike" dirty="0">
                              <a:solidFill>
                                <a:srgbClr val="000000"/>
                              </a:solidFill>
                              <a:effectLst/>
                              <a:latin typeface="Calibri" panose="020F0502020204030204" pitchFamily="34" charset="0"/>
                            </a:rPr>
                            <a:t>2,04848</a:t>
                          </a:r>
                        </a:p>
                      </a:txBody>
                      <a:tcPr marL="7620" marR="7620" marT="7620" marB="0" anchor="ctr">
                        <a:lnT w="12700" cap="flat" cmpd="sng" algn="ctr">
                          <a:solidFill>
                            <a:schemeClr val="tx1"/>
                          </a:solidFill>
                          <a:prstDash val="solid"/>
                          <a:round/>
                          <a:headEnd type="none" w="med" len="med"/>
                          <a:tailEnd type="none" w="med" len="med"/>
                        </a:lnT>
                        <a:solidFill>
                          <a:srgbClr val="C3E5CE"/>
                        </a:solidFill>
                      </a:tcPr>
                    </a:tc>
                    <a:tc>
                      <a:txBody>
                        <a:bodyPr/>
                        <a:lstStyle/>
                        <a:p>
                          <a:pPr algn="ctr" rtl="0" fontAlgn="ctr"/>
                          <a:r>
                            <a:rPr lang="ru-RU" sz="2000" b="0" i="0" u="none" strike="noStrike" dirty="0">
                              <a:solidFill>
                                <a:srgbClr val="000000"/>
                              </a:solidFill>
                              <a:effectLst/>
                              <a:latin typeface="Calibri" panose="020F0502020204030204" pitchFamily="34" charset="0"/>
                            </a:rPr>
                            <a:t>0,034555</a:t>
                          </a:r>
                        </a:p>
                      </a:txBody>
                      <a:tcPr marL="7620" marR="7620" marT="7620" marB="0" anchor="ctr">
                        <a:lnT w="12700" cap="flat" cmpd="sng" algn="ctr">
                          <a:solidFill>
                            <a:schemeClr val="tx1"/>
                          </a:solidFill>
                          <a:prstDash val="solid"/>
                          <a:round/>
                          <a:headEnd type="none" w="med" len="med"/>
                          <a:tailEnd type="none" w="med" len="med"/>
                        </a:lnT>
                        <a:solidFill>
                          <a:srgbClr val="63BE7B"/>
                        </a:solidFill>
                      </a:tcPr>
                    </a:tc>
                    <a:extLst>
                      <a:ext uri="{0D108BD9-81ED-4DB2-BD59-A6C34878D82A}">
                        <a16:rowId xmlns:a16="http://schemas.microsoft.com/office/drawing/2014/main" val="3648934619"/>
                      </a:ext>
                    </a:extLst>
                  </a:tr>
                  <a:tr h="370840">
                    <a:tc>
                      <a:txBody>
                        <a:bodyPr/>
                        <a:lstStyle/>
                        <a:p>
                          <a:pPr algn="ctr"/>
                          <a:r>
                            <a:rPr lang="ru-RU" sz="2400" dirty="0"/>
                            <a:t>2</a:t>
                          </a:r>
                          <a:endParaRPr lang="ru-RU" sz="2400" dirty="0">
                            <a:latin typeface="Franklin Gothic Book" panose="020B0503020102020204" pitchFamily="34" charset="0"/>
                          </a:endParaRPr>
                        </a:p>
                      </a:txBody>
                      <a:tcPr anchor="ctr"/>
                    </a:tc>
                    <a:tc>
                      <a:txBody>
                        <a:bodyPr/>
                        <a:lstStyle/>
                        <a:p>
                          <a:pPr marL="0" algn="ctr" defTabSz="914400" rtl="0" eaLnBrk="1" fontAlgn="ctr" latinLnBrk="0" hangingPunct="1"/>
                          <a:r>
                            <a:rPr lang="ru-RU" sz="2000" b="0" i="0" u="none" strike="noStrike" kern="1200" dirty="0">
                              <a:solidFill>
                                <a:srgbClr val="000000"/>
                              </a:solidFill>
                              <a:effectLst/>
                              <a:latin typeface="Calibri" panose="020F0502020204030204" pitchFamily="34" charset="0"/>
                              <a:ea typeface="+mn-ea"/>
                              <a:cs typeface="+mn-cs"/>
                            </a:rPr>
                            <a:t>4,27919</a:t>
                          </a:r>
                        </a:p>
                      </a:txBody>
                      <a:tcPr marL="7620" marR="7620" marT="7620" marB="0" anchor="ctr">
                        <a:solidFill>
                          <a:srgbClr val="FCF3F6"/>
                        </a:solidFill>
                      </a:tcPr>
                    </a:tc>
                    <a:tc>
                      <a:txBody>
                        <a:bodyPr/>
                        <a:lstStyle/>
                        <a:p>
                          <a:pPr algn="ctr" rtl="0" fontAlgn="ctr"/>
                          <a:r>
                            <a:rPr lang="ru-RU" sz="2000" b="0" i="0" u="none" strike="noStrike" dirty="0">
                              <a:solidFill>
                                <a:srgbClr val="000000"/>
                              </a:solidFill>
                              <a:effectLst/>
                              <a:latin typeface="Calibri" panose="020F0502020204030204" pitchFamily="34" charset="0"/>
                            </a:rPr>
                            <a:t>8,04156</a:t>
                          </a:r>
                        </a:p>
                      </a:txBody>
                      <a:tcPr marL="7620" marR="7620" marT="7620" marB="0" anchor="ctr">
                        <a:solidFill>
                          <a:srgbClr val="F8696B"/>
                        </a:solidFill>
                      </a:tcPr>
                    </a:tc>
                    <a:tc>
                      <a:txBody>
                        <a:bodyPr/>
                        <a:lstStyle/>
                        <a:p>
                          <a:pPr algn="ctr" rtl="0" fontAlgn="ctr"/>
                          <a:r>
                            <a:rPr lang="ru-RU" sz="2000" b="0" i="0" u="none" strike="noStrike" dirty="0">
                              <a:solidFill>
                                <a:srgbClr val="000000"/>
                              </a:solidFill>
                              <a:effectLst/>
                              <a:latin typeface="Calibri" panose="020F0502020204030204" pitchFamily="34" charset="0"/>
                            </a:rPr>
                            <a:t>4,21923</a:t>
                          </a:r>
                        </a:p>
                      </a:txBody>
                      <a:tcPr marL="7620" marR="7620" marT="7620" marB="0" anchor="ctr">
                        <a:solidFill>
                          <a:schemeClr val="bg1"/>
                        </a:solidFill>
                      </a:tcPr>
                    </a:tc>
                    <a:tc>
                      <a:txBody>
                        <a:bodyPr/>
                        <a:lstStyle/>
                        <a:p>
                          <a:pPr algn="ctr" rtl="0" fontAlgn="ctr"/>
                          <a:r>
                            <a:rPr lang="ru-RU" sz="2000" b="0" i="0" u="none" strike="noStrike" dirty="0">
                              <a:solidFill>
                                <a:srgbClr val="000000"/>
                              </a:solidFill>
                              <a:effectLst/>
                              <a:latin typeface="Calibri" panose="020F0502020204030204" pitchFamily="34" charset="0"/>
                            </a:rPr>
                            <a:t>4,20167</a:t>
                          </a:r>
                        </a:p>
                      </a:txBody>
                      <a:tcPr marL="7620" marR="7620" marT="7620" marB="0" anchor="ctr">
                        <a:solidFill>
                          <a:schemeClr val="bg1"/>
                        </a:solidFill>
                      </a:tcPr>
                    </a:tc>
                    <a:tc>
                      <a:txBody>
                        <a:bodyPr/>
                        <a:lstStyle/>
                        <a:p>
                          <a:pPr algn="ctr" rtl="0" fontAlgn="ctr"/>
                          <a:r>
                            <a:rPr lang="ru-RU" sz="2000" b="0" i="0" u="none" strike="noStrike" dirty="0">
                              <a:solidFill>
                                <a:srgbClr val="000000"/>
                              </a:solidFill>
                              <a:effectLst/>
                              <a:latin typeface="Calibri" panose="020F0502020204030204" pitchFamily="34" charset="0"/>
                            </a:rPr>
                            <a:t>4,2206</a:t>
                          </a:r>
                        </a:p>
                      </a:txBody>
                      <a:tcPr marL="7620" marR="7620" marT="7620" marB="0" anchor="ctr">
                        <a:solidFill>
                          <a:schemeClr val="bg1"/>
                        </a:solidFill>
                      </a:tcPr>
                    </a:tc>
                    <a:tc>
                      <a:txBody>
                        <a:bodyPr/>
                        <a:lstStyle/>
                        <a:p>
                          <a:pPr algn="ctr" rtl="0" fontAlgn="ctr"/>
                          <a:r>
                            <a:rPr lang="ru-RU" sz="2000" b="0" i="0" u="none" strike="noStrike" dirty="0">
                              <a:solidFill>
                                <a:srgbClr val="000000"/>
                              </a:solidFill>
                              <a:effectLst/>
                              <a:latin typeface="Calibri" panose="020F0502020204030204" pitchFamily="34" charset="0"/>
                            </a:rPr>
                            <a:t>2,688</a:t>
                          </a:r>
                        </a:p>
                      </a:txBody>
                      <a:tcPr marL="7620" marR="7620" marT="7620" marB="0" anchor="ctr">
                        <a:solidFill>
                          <a:srgbClr val="C3E5CE"/>
                        </a:solidFill>
                      </a:tcPr>
                    </a:tc>
                    <a:tc>
                      <a:txBody>
                        <a:bodyPr/>
                        <a:lstStyle/>
                        <a:p>
                          <a:pPr algn="ctr" rtl="0" fontAlgn="ctr"/>
                          <a:r>
                            <a:rPr lang="ru-RU" sz="2000" b="0" i="0" u="none" strike="noStrike" dirty="0">
                              <a:solidFill>
                                <a:srgbClr val="000000"/>
                              </a:solidFill>
                              <a:effectLst/>
                              <a:latin typeface="Calibri" panose="020F0502020204030204" pitchFamily="34" charset="0"/>
                            </a:rPr>
                            <a:t>0,069376</a:t>
                          </a:r>
                        </a:p>
                      </a:txBody>
                      <a:tcPr marL="7620" marR="7620" marT="7620" marB="0" anchor="ctr">
                        <a:solidFill>
                          <a:srgbClr val="63BE7B"/>
                        </a:solidFill>
                      </a:tcPr>
                    </a:tc>
                    <a:extLst>
                      <a:ext uri="{0D108BD9-81ED-4DB2-BD59-A6C34878D82A}">
                        <a16:rowId xmlns:a16="http://schemas.microsoft.com/office/drawing/2014/main" val="2938354580"/>
                      </a:ext>
                    </a:extLst>
                  </a:tr>
                </a:tbl>
              </a:graphicData>
            </a:graphic>
          </p:graphicFrame>
        </mc:Choice>
        <mc:Fallback xmlns="">
          <p:graphicFrame>
            <p:nvGraphicFramePr>
              <p:cNvPr id="9" name="Объект 8">
                <a:extLst>
                  <a:ext uri="{FF2B5EF4-FFF2-40B4-BE49-F238E27FC236}">
                    <a16:creationId xmlns:a16="http://schemas.microsoft.com/office/drawing/2014/main" id="{CAE44DED-9671-C411-BCAC-84EA8357ED1D}"/>
                  </a:ext>
                </a:extLst>
              </p:cNvPr>
              <p:cNvGraphicFramePr>
                <a:graphicFrameLocks noGrp="1"/>
              </p:cNvGraphicFramePr>
              <p:nvPr>
                <p:ph idx="1"/>
                <p:extLst>
                  <p:ext uri="{D42A27DB-BD31-4B8C-83A1-F6EECF244321}">
                    <p14:modId xmlns:p14="http://schemas.microsoft.com/office/powerpoint/2010/main" val="2133397840"/>
                  </p:ext>
                </p:extLst>
              </p:nvPr>
            </p:nvGraphicFramePr>
            <p:xfrm>
              <a:off x="838200" y="4607247"/>
              <a:ext cx="10515600" cy="1828800"/>
            </p:xfrm>
            <a:graphic>
              <a:graphicData uri="http://schemas.openxmlformats.org/drawingml/2006/table">
                <a:tbl>
                  <a:tblPr firstRow="1" bandRow="1">
                    <a:tableStyleId>{0505E3EF-67EA-436B-97B2-0124C06EBD24}</a:tableStyleId>
                  </a:tblPr>
                  <a:tblGrid>
                    <a:gridCol w="1314450">
                      <a:extLst>
                        <a:ext uri="{9D8B030D-6E8A-4147-A177-3AD203B41FA5}">
                          <a16:colId xmlns:a16="http://schemas.microsoft.com/office/drawing/2014/main" val="1796051945"/>
                        </a:ext>
                      </a:extLst>
                    </a:gridCol>
                    <a:gridCol w="1314450">
                      <a:extLst>
                        <a:ext uri="{9D8B030D-6E8A-4147-A177-3AD203B41FA5}">
                          <a16:colId xmlns:a16="http://schemas.microsoft.com/office/drawing/2014/main" val="2236760997"/>
                        </a:ext>
                      </a:extLst>
                    </a:gridCol>
                    <a:gridCol w="1314450">
                      <a:extLst>
                        <a:ext uri="{9D8B030D-6E8A-4147-A177-3AD203B41FA5}">
                          <a16:colId xmlns:a16="http://schemas.microsoft.com/office/drawing/2014/main" val="2238659618"/>
                        </a:ext>
                      </a:extLst>
                    </a:gridCol>
                    <a:gridCol w="1314450">
                      <a:extLst>
                        <a:ext uri="{9D8B030D-6E8A-4147-A177-3AD203B41FA5}">
                          <a16:colId xmlns:a16="http://schemas.microsoft.com/office/drawing/2014/main" val="3566587007"/>
                        </a:ext>
                      </a:extLst>
                    </a:gridCol>
                    <a:gridCol w="1314450">
                      <a:extLst>
                        <a:ext uri="{9D8B030D-6E8A-4147-A177-3AD203B41FA5}">
                          <a16:colId xmlns:a16="http://schemas.microsoft.com/office/drawing/2014/main" val="2423018320"/>
                        </a:ext>
                      </a:extLst>
                    </a:gridCol>
                    <a:gridCol w="1314450">
                      <a:extLst>
                        <a:ext uri="{9D8B030D-6E8A-4147-A177-3AD203B41FA5}">
                          <a16:colId xmlns:a16="http://schemas.microsoft.com/office/drawing/2014/main" val="3910279714"/>
                        </a:ext>
                      </a:extLst>
                    </a:gridCol>
                    <a:gridCol w="1314450">
                      <a:extLst>
                        <a:ext uri="{9D8B030D-6E8A-4147-A177-3AD203B41FA5}">
                          <a16:colId xmlns:a16="http://schemas.microsoft.com/office/drawing/2014/main" val="3157981718"/>
                        </a:ext>
                      </a:extLst>
                    </a:gridCol>
                    <a:gridCol w="1314450">
                      <a:extLst>
                        <a:ext uri="{9D8B030D-6E8A-4147-A177-3AD203B41FA5}">
                          <a16:colId xmlns:a16="http://schemas.microsoft.com/office/drawing/2014/main" val="3390969511"/>
                        </a:ext>
                      </a:extLst>
                    </a:gridCol>
                  </a:tblGrid>
                  <a:tr h="457200">
                    <a:tc rowSpan="2">
                      <a:txBody>
                        <a:bodyPr/>
                        <a:lstStyle/>
                        <a:p>
                          <a:pPr algn="ctr"/>
                          <a:r>
                            <a:rPr lang="ru-RU" sz="2400" dirty="0"/>
                            <a:t>№</a:t>
                          </a:r>
                          <a:endParaRPr lang="ru-RU" sz="2400" dirty="0">
                            <a:latin typeface="Franklin Gothic Book" panose="020B0503020102020204" pitchFamily="34"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sz="2400" dirty="0"/>
                            <a:t>FF</a:t>
                          </a:r>
                          <a:endParaRPr lang="ru-RU" sz="2400" dirty="0">
                            <a:latin typeface="Franklin Gothic Book" panose="020B0503020102020204" pitchFamily="34" charset="0"/>
                          </a:endParaRPr>
                        </a:p>
                      </a:txBody>
                      <a:tcPr anchor="ctr"/>
                    </a:tc>
                    <a:tc>
                      <a:txBody>
                        <a:bodyPr/>
                        <a:lstStyle/>
                        <a:p>
                          <a:pPr algn="ctr"/>
                          <a:r>
                            <a:rPr lang="en-US" sz="2400" dirty="0"/>
                            <a:t>EC</a:t>
                          </a:r>
                          <a:endParaRPr lang="ru-RU" sz="2400" dirty="0">
                            <a:latin typeface="Franklin Gothic Book" panose="020B0503020102020204" pitchFamily="34" charset="0"/>
                          </a:endParaRPr>
                        </a:p>
                      </a:txBody>
                      <a:tcPr anchor="ctr"/>
                    </a:tc>
                    <a:tc>
                      <a:txBody>
                        <a:bodyPr/>
                        <a:lstStyle/>
                        <a:p>
                          <a:pPr algn="ctr"/>
                          <a:r>
                            <a:rPr lang="en-US" sz="2400" dirty="0"/>
                            <a:t>D</a:t>
                          </a:r>
                          <a:endParaRPr lang="ru-RU" sz="2400" dirty="0">
                            <a:latin typeface="Franklin Gothic Book" panose="020B0503020102020204" pitchFamily="34" charset="0"/>
                          </a:endParaRPr>
                        </a:p>
                      </a:txBody>
                      <a:tcPr anchor="ctr"/>
                    </a:tc>
                    <a:tc>
                      <a:txBody>
                        <a:bodyPr/>
                        <a:lstStyle/>
                        <a:p>
                          <a:pPr algn="ctr"/>
                          <a:r>
                            <a:rPr lang="en-US" sz="2400" dirty="0"/>
                            <a:t>PR</a:t>
                          </a:r>
                          <a:endParaRPr lang="ru-RU" sz="2400" dirty="0">
                            <a:latin typeface="Franklin Gothic Book" panose="020B0503020102020204" pitchFamily="34" charset="0"/>
                          </a:endParaRPr>
                        </a:p>
                      </a:txBody>
                      <a:tcPr anchor="ctr"/>
                    </a:tc>
                    <a:tc>
                      <a:txBody>
                        <a:bodyPr/>
                        <a:lstStyle/>
                        <a:p>
                          <a:pPr algn="ctr"/>
                          <a:r>
                            <a:rPr lang="en-US" sz="2400" dirty="0"/>
                            <a:t>FS</a:t>
                          </a:r>
                          <a:endParaRPr lang="ru-RU" sz="2400" dirty="0">
                            <a:latin typeface="Franklin Gothic Book" panose="020B0503020102020204" pitchFamily="34" charset="0"/>
                          </a:endParaRPr>
                        </a:p>
                      </a:txBody>
                      <a:tcPr anchor="ctr"/>
                    </a:tc>
                    <a:tc>
                      <a:txBody>
                        <a:bodyPr/>
                        <a:lstStyle/>
                        <a:p>
                          <a:pPr algn="ctr"/>
                          <a:r>
                            <a:rPr lang="en-US" sz="2400" dirty="0"/>
                            <a:t>GT</a:t>
                          </a:r>
                          <a:endParaRPr lang="ru-RU" sz="2400" dirty="0">
                            <a:latin typeface="Franklin Gothic Book" panose="020B0503020102020204" pitchFamily="34" charset="0"/>
                          </a:endParaRPr>
                        </a:p>
                      </a:txBody>
                      <a:tcPr anchor="ctr"/>
                    </a:tc>
                    <a:tc>
                      <a:txBody>
                        <a:bodyPr/>
                        <a:lstStyle/>
                        <a:p>
                          <a:pPr algn="ctr"/>
                          <a:r>
                            <a:rPr lang="en-US" sz="2400" dirty="0"/>
                            <a:t>RTF</a:t>
                          </a:r>
                          <a:endParaRPr lang="ru-RU" sz="2400" dirty="0">
                            <a:latin typeface="Franklin Gothic Book" panose="020B0503020102020204" pitchFamily="34" charset="0"/>
                          </a:endParaRPr>
                        </a:p>
                      </a:txBody>
                      <a:tcPr anchor="ctr"/>
                    </a:tc>
                    <a:extLst>
                      <a:ext uri="{0D108BD9-81ED-4DB2-BD59-A6C34878D82A}">
                        <a16:rowId xmlns:a16="http://schemas.microsoft.com/office/drawing/2014/main" val="2586668510"/>
                      </a:ext>
                    </a:extLst>
                  </a:tr>
                  <a:tr h="457200">
                    <a:tc vMerge="1">
                      <a:txBody>
                        <a:bodyPr/>
                        <a:lstStyle/>
                        <a:p>
                          <a:endParaRPr lang="ru-RU"/>
                        </a:p>
                      </a:txBody>
                      <a:tcPr/>
                    </a:tc>
                    <a:tc gridSpan="7">
                      <a:txBody>
                        <a:bodyPr/>
                        <a:lstStyle/>
                        <a:p>
                          <a:endParaRPr lang="ru-RU"/>
                        </a:p>
                      </a:txBody>
                      <a:tcPr anchor="ctr">
                        <a:lnB w="12700" cap="flat" cmpd="sng" algn="ctr">
                          <a:solidFill>
                            <a:schemeClr val="tx1"/>
                          </a:solidFill>
                          <a:prstDash val="solid"/>
                          <a:round/>
                          <a:headEnd type="none" w="med" len="med"/>
                          <a:tailEnd type="none" w="med" len="med"/>
                        </a:lnB>
                        <a:blipFill>
                          <a:blip r:embed="rId7"/>
                          <a:stretch>
                            <a:fillRect l="-14371" t="-107895" r="-132" b="-227632"/>
                          </a:stretch>
                        </a:blipFill>
                      </a:tcPr>
                    </a:tc>
                    <a:tc hMerge="1">
                      <a:txBody>
                        <a:bodyPr/>
                        <a:lstStyle/>
                        <a:p>
                          <a:pPr algn="ctr"/>
                          <a:endParaRPr lang="ru-RU" sz="2400" dirty="0">
                            <a:latin typeface="Franklin Gothic Book" panose="020B0503020102020204" pitchFamily="34" charset="0"/>
                          </a:endParaRPr>
                        </a:p>
                      </a:txBody>
                      <a:tcPr/>
                    </a:tc>
                    <a:tc hMerge="1">
                      <a:txBody>
                        <a:bodyPr/>
                        <a:lstStyle/>
                        <a:p>
                          <a:pPr algn="ctr"/>
                          <a:endParaRPr lang="ru-RU" sz="2400" dirty="0">
                            <a:latin typeface="Franklin Gothic Book" panose="020B0503020102020204" pitchFamily="34" charset="0"/>
                          </a:endParaRPr>
                        </a:p>
                      </a:txBody>
                      <a:tcPr/>
                    </a:tc>
                    <a:tc hMerge="1">
                      <a:txBody>
                        <a:bodyPr/>
                        <a:lstStyle/>
                        <a:p>
                          <a:pPr algn="ctr"/>
                          <a:endParaRPr lang="ru-RU" sz="2400" dirty="0">
                            <a:latin typeface="Franklin Gothic Book" panose="020B0503020102020204" pitchFamily="34" charset="0"/>
                          </a:endParaRPr>
                        </a:p>
                      </a:txBody>
                      <a:tcPr/>
                    </a:tc>
                    <a:tc hMerge="1">
                      <a:txBody>
                        <a:bodyPr/>
                        <a:lstStyle/>
                        <a:p>
                          <a:pPr algn="ctr"/>
                          <a:endParaRPr lang="ru-RU" sz="2400" dirty="0">
                            <a:latin typeface="Franklin Gothic Book" panose="020B0503020102020204" pitchFamily="34" charset="0"/>
                          </a:endParaRPr>
                        </a:p>
                      </a:txBody>
                      <a:tcPr/>
                    </a:tc>
                    <a:tc hMerge="1">
                      <a:txBody>
                        <a:bodyPr/>
                        <a:lstStyle/>
                        <a:p>
                          <a:pPr algn="ctr"/>
                          <a:endParaRPr lang="ru-RU" sz="2400" dirty="0">
                            <a:latin typeface="Franklin Gothic Book" panose="020B0503020102020204" pitchFamily="34" charset="0"/>
                          </a:endParaRPr>
                        </a:p>
                      </a:txBody>
                      <a:tcPr/>
                    </a:tc>
                    <a:tc hMerge="1">
                      <a:txBody>
                        <a:bodyPr/>
                        <a:lstStyle/>
                        <a:p>
                          <a:pPr algn="ctr"/>
                          <a:endParaRPr lang="ru-RU" sz="2400" dirty="0">
                            <a:latin typeface="Franklin Gothic Book" panose="020B0503020102020204" pitchFamily="34" charset="0"/>
                          </a:endParaRPr>
                        </a:p>
                      </a:txBody>
                      <a:tcPr/>
                    </a:tc>
                    <a:extLst>
                      <a:ext uri="{0D108BD9-81ED-4DB2-BD59-A6C34878D82A}">
                        <a16:rowId xmlns:a16="http://schemas.microsoft.com/office/drawing/2014/main" val="1506099991"/>
                      </a:ext>
                    </a:extLst>
                  </a:tr>
                  <a:tr h="457200">
                    <a:tc>
                      <a:txBody>
                        <a:bodyPr/>
                        <a:lstStyle/>
                        <a:p>
                          <a:pPr algn="ctr"/>
                          <a:r>
                            <a:rPr lang="ru-RU" sz="2400" dirty="0"/>
                            <a:t>1</a:t>
                          </a:r>
                          <a:endParaRPr lang="ru-RU" sz="2400" dirty="0">
                            <a:latin typeface="Franklin Gothic Book" panose="020B0503020102020204" pitchFamily="34" charset="0"/>
                          </a:endParaRPr>
                        </a:p>
                      </a:txBody>
                      <a:tcPr anchor="ctr">
                        <a:lnT w="12700" cap="flat" cmpd="sng" algn="ctr">
                          <a:solidFill>
                            <a:schemeClr val="tx1"/>
                          </a:solidFill>
                          <a:prstDash val="solid"/>
                          <a:round/>
                          <a:headEnd type="none" w="med" len="med"/>
                          <a:tailEnd type="none" w="med" len="med"/>
                        </a:lnT>
                      </a:tcPr>
                    </a:tc>
                    <a:tc>
                      <a:txBody>
                        <a:bodyPr/>
                        <a:lstStyle/>
                        <a:p>
                          <a:pPr algn="ctr" rtl="0" fontAlgn="ctr"/>
                          <a:r>
                            <a:rPr lang="ru-RU" sz="2000" b="0" i="0" u="none" strike="noStrike" dirty="0">
                              <a:solidFill>
                                <a:srgbClr val="000000"/>
                              </a:solidFill>
                              <a:effectLst/>
                              <a:latin typeface="Calibri" panose="020F0502020204030204" pitchFamily="34" charset="0"/>
                            </a:rPr>
                            <a:t>2,20003</a:t>
                          </a:r>
                        </a:p>
                      </a:txBody>
                      <a:tcPr marL="7620" marR="7620" marT="7620" marB="0" anchor="ctr">
                        <a:lnT w="12700" cap="flat" cmpd="sng" algn="ctr">
                          <a:solidFill>
                            <a:schemeClr val="tx1"/>
                          </a:solidFill>
                          <a:prstDash val="solid"/>
                          <a:round/>
                          <a:headEnd type="none" w="med" len="med"/>
                          <a:tailEnd type="none" w="med" len="med"/>
                        </a:lnT>
                        <a:solidFill>
                          <a:srgbClr val="FCF3F6"/>
                        </a:solidFill>
                      </a:tcPr>
                    </a:tc>
                    <a:tc>
                      <a:txBody>
                        <a:bodyPr/>
                        <a:lstStyle/>
                        <a:p>
                          <a:pPr algn="ctr" rtl="0" fontAlgn="ctr"/>
                          <a:r>
                            <a:rPr lang="ru-RU" sz="2000" b="0" i="0" u="none" strike="noStrike" dirty="0">
                              <a:solidFill>
                                <a:srgbClr val="000000"/>
                              </a:solidFill>
                              <a:effectLst/>
                              <a:latin typeface="Calibri" panose="020F0502020204030204" pitchFamily="34" charset="0"/>
                            </a:rPr>
                            <a:t>3,7043</a:t>
                          </a:r>
                        </a:p>
                      </a:txBody>
                      <a:tcPr marL="7620" marR="7620" marT="7620" marB="0" anchor="ctr">
                        <a:lnT w="12700" cap="flat" cmpd="sng" algn="ctr">
                          <a:solidFill>
                            <a:schemeClr val="tx1"/>
                          </a:solidFill>
                          <a:prstDash val="solid"/>
                          <a:round/>
                          <a:headEnd type="none" w="med" len="med"/>
                          <a:tailEnd type="none" w="med" len="med"/>
                        </a:lnT>
                        <a:solidFill>
                          <a:srgbClr val="F8696B"/>
                        </a:solidFill>
                      </a:tcPr>
                    </a:tc>
                    <a:tc>
                      <a:txBody>
                        <a:bodyPr/>
                        <a:lstStyle/>
                        <a:p>
                          <a:pPr algn="ctr" rtl="0" fontAlgn="ctr"/>
                          <a:r>
                            <a:rPr lang="ru-RU" sz="2000" b="0" i="0" u="none" strike="noStrike" dirty="0">
                              <a:solidFill>
                                <a:srgbClr val="000000"/>
                              </a:solidFill>
                              <a:effectLst/>
                              <a:latin typeface="Calibri" panose="020F0502020204030204" pitchFamily="34" charset="0"/>
                            </a:rPr>
                            <a:t>2,09825</a:t>
                          </a:r>
                        </a:p>
                      </a:txBody>
                      <a:tcPr marL="7620" marR="7620" marT="762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rtl="0" fontAlgn="ctr"/>
                          <a:r>
                            <a:rPr lang="ru-RU" sz="2000" b="0" i="0" u="none" strike="noStrike" dirty="0">
                              <a:solidFill>
                                <a:srgbClr val="000000"/>
                              </a:solidFill>
                              <a:effectLst/>
                              <a:latin typeface="Calibri" panose="020F0502020204030204" pitchFamily="34" charset="0"/>
                            </a:rPr>
                            <a:t>2,09964</a:t>
                          </a:r>
                        </a:p>
                      </a:txBody>
                      <a:tcPr marL="7620" marR="7620" marT="762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rtl="0" fontAlgn="ctr"/>
                          <a:r>
                            <a:rPr lang="ru-RU" sz="2000" b="0" i="0" u="none" strike="noStrike" dirty="0">
                              <a:solidFill>
                                <a:srgbClr val="000000"/>
                              </a:solidFill>
                              <a:effectLst/>
                              <a:latin typeface="Calibri" panose="020F0502020204030204" pitchFamily="34" charset="0"/>
                            </a:rPr>
                            <a:t>2,10066</a:t>
                          </a:r>
                        </a:p>
                      </a:txBody>
                      <a:tcPr marL="7620" marR="7620" marT="762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rtl="0" fontAlgn="ctr"/>
                          <a:r>
                            <a:rPr lang="ru-RU" sz="2000" b="0" i="0" u="none" strike="noStrike" dirty="0">
                              <a:solidFill>
                                <a:srgbClr val="000000"/>
                              </a:solidFill>
                              <a:effectLst/>
                              <a:latin typeface="Calibri" panose="020F0502020204030204" pitchFamily="34" charset="0"/>
                            </a:rPr>
                            <a:t>2,04848</a:t>
                          </a:r>
                        </a:p>
                      </a:txBody>
                      <a:tcPr marL="7620" marR="7620" marT="7620" marB="0" anchor="ctr">
                        <a:lnT w="12700" cap="flat" cmpd="sng" algn="ctr">
                          <a:solidFill>
                            <a:schemeClr val="tx1"/>
                          </a:solidFill>
                          <a:prstDash val="solid"/>
                          <a:round/>
                          <a:headEnd type="none" w="med" len="med"/>
                          <a:tailEnd type="none" w="med" len="med"/>
                        </a:lnT>
                        <a:solidFill>
                          <a:srgbClr val="C3E5CE"/>
                        </a:solidFill>
                      </a:tcPr>
                    </a:tc>
                    <a:tc>
                      <a:txBody>
                        <a:bodyPr/>
                        <a:lstStyle/>
                        <a:p>
                          <a:pPr algn="ctr" rtl="0" fontAlgn="ctr"/>
                          <a:r>
                            <a:rPr lang="ru-RU" sz="2000" b="0" i="0" u="none" strike="noStrike" dirty="0">
                              <a:solidFill>
                                <a:srgbClr val="000000"/>
                              </a:solidFill>
                              <a:effectLst/>
                              <a:latin typeface="Calibri" panose="020F0502020204030204" pitchFamily="34" charset="0"/>
                            </a:rPr>
                            <a:t>0,034555</a:t>
                          </a:r>
                        </a:p>
                      </a:txBody>
                      <a:tcPr marL="7620" marR="7620" marT="7620" marB="0" anchor="ctr">
                        <a:lnT w="12700" cap="flat" cmpd="sng" algn="ctr">
                          <a:solidFill>
                            <a:schemeClr val="tx1"/>
                          </a:solidFill>
                          <a:prstDash val="solid"/>
                          <a:round/>
                          <a:headEnd type="none" w="med" len="med"/>
                          <a:tailEnd type="none" w="med" len="med"/>
                        </a:lnT>
                        <a:solidFill>
                          <a:srgbClr val="63BE7B"/>
                        </a:solidFill>
                      </a:tcPr>
                    </a:tc>
                    <a:extLst>
                      <a:ext uri="{0D108BD9-81ED-4DB2-BD59-A6C34878D82A}">
                        <a16:rowId xmlns:a16="http://schemas.microsoft.com/office/drawing/2014/main" val="3648934619"/>
                      </a:ext>
                    </a:extLst>
                  </a:tr>
                  <a:tr h="457200">
                    <a:tc>
                      <a:txBody>
                        <a:bodyPr/>
                        <a:lstStyle/>
                        <a:p>
                          <a:pPr algn="ctr"/>
                          <a:r>
                            <a:rPr lang="ru-RU" sz="2400" dirty="0"/>
                            <a:t>2</a:t>
                          </a:r>
                          <a:endParaRPr lang="ru-RU" sz="2400" dirty="0">
                            <a:latin typeface="Franklin Gothic Book" panose="020B0503020102020204" pitchFamily="34" charset="0"/>
                          </a:endParaRPr>
                        </a:p>
                      </a:txBody>
                      <a:tcPr anchor="ctr"/>
                    </a:tc>
                    <a:tc>
                      <a:txBody>
                        <a:bodyPr/>
                        <a:lstStyle/>
                        <a:p>
                          <a:pPr marL="0" algn="ctr" defTabSz="914400" rtl="0" eaLnBrk="1" fontAlgn="ctr" latinLnBrk="0" hangingPunct="1"/>
                          <a:r>
                            <a:rPr lang="ru-RU" sz="2000" b="0" i="0" u="none" strike="noStrike" kern="1200" dirty="0">
                              <a:solidFill>
                                <a:srgbClr val="000000"/>
                              </a:solidFill>
                              <a:effectLst/>
                              <a:latin typeface="Calibri" panose="020F0502020204030204" pitchFamily="34" charset="0"/>
                              <a:ea typeface="+mn-ea"/>
                              <a:cs typeface="+mn-cs"/>
                            </a:rPr>
                            <a:t>4,27919</a:t>
                          </a:r>
                        </a:p>
                      </a:txBody>
                      <a:tcPr marL="7620" marR="7620" marT="7620" marB="0" anchor="ctr">
                        <a:solidFill>
                          <a:srgbClr val="FCF3F6"/>
                        </a:solidFill>
                      </a:tcPr>
                    </a:tc>
                    <a:tc>
                      <a:txBody>
                        <a:bodyPr/>
                        <a:lstStyle/>
                        <a:p>
                          <a:pPr algn="ctr" rtl="0" fontAlgn="ctr"/>
                          <a:r>
                            <a:rPr lang="ru-RU" sz="2000" b="0" i="0" u="none" strike="noStrike" dirty="0">
                              <a:solidFill>
                                <a:srgbClr val="000000"/>
                              </a:solidFill>
                              <a:effectLst/>
                              <a:latin typeface="Calibri" panose="020F0502020204030204" pitchFamily="34" charset="0"/>
                            </a:rPr>
                            <a:t>8,04156</a:t>
                          </a:r>
                        </a:p>
                      </a:txBody>
                      <a:tcPr marL="7620" marR="7620" marT="7620" marB="0" anchor="ctr">
                        <a:solidFill>
                          <a:srgbClr val="F8696B"/>
                        </a:solidFill>
                      </a:tcPr>
                    </a:tc>
                    <a:tc>
                      <a:txBody>
                        <a:bodyPr/>
                        <a:lstStyle/>
                        <a:p>
                          <a:pPr algn="ctr" rtl="0" fontAlgn="ctr"/>
                          <a:r>
                            <a:rPr lang="ru-RU" sz="2000" b="0" i="0" u="none" strike="noStrike" dirty="0">
                              <a:solidFill>
                                <a:srgbClr val="000000"/>
                              </a:solidFill>
                              <a:effectLst/>
                              <a:latin typeface="Calibri" panose="020F0502020204030204" pitchFamily="34" charset="0"/>
                            </a:rPr>
                            <a:t>4,21923</a:t>
                          </a:r>
                        </a:p>
                      </a:txBody>
                      <a:tcPr marL="7620" marR="7620" marT="7620" marB="0" anchor="ctr">
                        <a:solidFill>
                          <a:schemeClr val="bg1"/>
                        </a:solidFill>
                      </a:tcPr>
                    </a:tc>
                    <a:tc>
                      <a:txBody>
                        <a:bodyPr/>
                        <a:lstStyle/>
                        <a:p>
                          <a:pPr algn="ctr" rtl="0" fontAlgn="ctr"/>
                          <a:r>
                            <a:rPr lang="ru-RU" sz="2000" b="0" i="0" u="none" strike="noStrike" dirty="0">
                              <a:solidFill>
                                <a:srgbClr val="000000"/>
                              </a:solidFill>
                              <a:effectLst/>
                              <a:latin typeface="Calibri" panose="020F0502020204030204" pitchFamily="34" charset="0"/>
                            </a:rPr>
                            <a:t>4,20167</a:t>
                          </a:r>
                        </a:p>
                      </a:txBody>
                      <a:tcPr marL="7620" marR="7620" marT="7620" marB="0" anchor="ctr">
                        <a:solidFill>
                          <a:schemeClr val="bg1"/>
                        </a:solidFill>
                      </a:tcPr>
                    </a:tc>
                    <a:tc>
                      <a:txBody>
                        <a:bodyPr/>
                        <a:lstStyle/>
                        <a:p>
                          <a:pPr algn="ctr" rtl="0" fontAlgn="ctr"/>
                          <a:r>
                            <a:rPr lang="ru-RU" sz="2000" b="0" i="0" u="none" strike="noStrike" dirty="0">
                              <a:solidFill>
                                <a:srgbClr val="000000"/>
                              </a:solidFill>
                              <a:effectLst/>
                              <a:latin typeface="Calibri" panose="020F0502020204030204" pitchFamily="34" charset="0"/>
                            </a:rPr>
                            <a:t>4,2206</a:t>
                          </a:r>
                        </a:p>
                      </a:txBody>
                      <a:tcPr marL="7620" marR="7620" marT="7620" marB="0" anchor="ctr">
                        <a:solidFill>
                          <a:schemeClr val="bg1"/>
                        </a:solidFill>
                      </a:tcPr>
                    </a:tc>
                    <a:tc>
                      <a:txBody>
                        <a:bodyPr/>
                        <a:lstStyle/>
                        <a:p>
                          <a:pPr algn="ctr" rtl="0" fontAlgn="ctr"/>
                          <a:r>
                            <a:rPr lang="ru-RU" sz="2000" b="0" i="0" u="none" strike="noStrike" dirty="0">
                              <a:solidFill>
                                <a:srgbClr val="000000"/>
                              </a:solidFill>
                              <a:effectLst/>
                              <a:latin typeface="Calibri" panose="020F0502020204030204" pitchFamily="34" charset="0"/>
                            </a:rPr>
                            <a:t>2,688</a:t>
                          </a:r>
                        </a:p>
                      </a:txBody>
                      <a:tcPr marL="7620" marR="7620" marT="7620" marB="0" anchor="ctr">
                        <a:solidFill>
                          <a:srgbClr val="C3E5CE"/>
                        </a:solidFill>
                      </a:tcPr>
                    </a:tc>
                    <a:tc>
                      <a:txBody>
                        <a:bodyPr/>
                        <a:lstStyle/>
                        <a:p>
                          <a:pPr algn="ctr" rtl="0" fontAlgn="ctr"/>
                          <a:r>
                            <a:rPr lang="ru-RU" sz="2000" b="0" i="0" u="none" strike="noStrike" dirty="0">
                              <a:solidFill>
                                <a:srgbClr val="000000"/>
                              </a:solidFill>
                              <a:effectLst/>
                              <a:latin typeface="Calibri" panose="020F0502020204030204" pitchFamily="34" charset="0"/>
                            </a:rPr>
                            <a:t>0,069376</a:t>
                          </a:r>
                        </a:p>
                      </a:txBody>
                      <a:tcPr marL="7620" marR="7620" marT="7620" marB="0" anchor="ctr">
                        <a:solidFill>
                          <a:srgbClr val="63BE7B"/>
                        </a:solidFill>
                      </a:tcPr>
                    </a:tc>
                    <a:extLst>
                      <a:ext uri="{0D108BD9-81ED-4DB2-BD59-A6C34878D82A}">
                        <a16:rowId xmlns:a16="http://schemas.microsoft.com/office/drawing/2014/main" val="2938354580"/>
                      </a:ext>
                    </a:extLst>
                  </a:tr>
                </a:tbl>
              </a:graphicData>
            </a:graphic>
          </p:graphicFrame>
        </mc:Fallback>
      </mc:AlternateContent>
      <p:pic>
        <p:nvPicPr>
          <p:cNvPr id="7" name="Рисунок 6">
            <a:extLst>
              <a:ext uri="{FF2B5EF4-FFF2-40B4-BE49-F238E27FC236}">
                <a16:creationId xmlns:a16="http://schemas.microsoft.com/office/drawing/2014/main" id="{D18DE1EA-27EF-44E2-E36A-EB25672BDF8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456690" y="1392716"/>
            <a:ext cx="4519305" cy="2743200"/>
          </a:xfrm>
          <a:prstGeom prst="rect">
            <a:avLst/>
          </a:prstGeom>
        </p:spPr>
      </p:pic>
      <p:sp>
        <p:nvSpPr>
          <p:cNvPr id="8" name="TextBox 7">
            <a:extLst>
              <a:ext uri="{FF2B5EF4-FFF2-40B4-BE49-F238E27FC236}">
                <a16:creationId xmlns:a16="http://schemas.microsoft.com/office/drawing/2014/main" id="{D5128656-451F-6DD5-093C-BA371FEC00B2}"/>
              </a:ext>
            </a:extLst>
          </p:cNvPr>
          <p:cNvSpPr txBox="1"/>
          <p:nvPr/>
        </p:nvSpPr>
        <p:spPr>
          <a:xfrm>
            <a:off x="6880592" y="3822077"/>
            <a:ext cx="4284306" cy="461665"/>
          </a:xfrm>
          <a:prstGeom prst="rect">
            <a:avLst/>
          </a:prstGeom>
          <a:noFill/>
        </p:spPr>
        <p:txBody>
          <a:bodyPr wrap="square" rtlCol="0">
            <a:spAutoFit/>
          </a:bodyPr>
          <a:lstStyle/>
          <a:p>
            <a:pPr algn="ctr"/>
            <a:r>
              <a:rPr lang="en-US" sz="2400" b="1" dirty="0">
                <a:latin typeface="Century Gothic" panose="020B0502020202020204" pitchFamily="34" charset="0"/>
              </a:rPr>
              <a:t>Max flow = 26</a:t>
            </a:r>
            <a:endParaRPr lang="ru-RU" sz="2400" b="1" dirty="0">
              <a:latin typeface="Century Gothic" panose="020B0502020202020204" pitchFamily="34" charset="0"/>
            </a:endParaRPr>
          </a:p>
        </p:txBody>
      </p:sp>
    </p:spTree>
    <p:extLst>
      <p:ext uri="{BB962C8B-B14F-4D97-AF65-F5344CB8AC3E}">
        <p14:creationId xmlns:p14="http://schemas.microsoft.com/office/powerpoint/2010/main" val="1590808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CF1FBDC4-2881-DAE7-4C74-2B1EAEDD538D}"/>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a:extLst>
              <a:ext uri="{FF2B5EF4-FFF2-40B4-BE49-F238E27FC236}">
                <a16:creationId xmlns:a16="http://schemas.microsoft.com/office/drawing/2014/main" id="{F70DB731-C5BE-BEBB-5816-34AF67325D5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018" b="94578" l="4444" r="99899">
                        <a14:foregroundMark x1="76889" y1="22370" x2="90735" y2="33340"/>
                        <a14:foregroundMark x1="49293" y1="504" x2="61597" y2="10253"/>
                        <a14:foregroundMark x1="94224" y1="52496" x2="91616" y2="54224"/>
                        <a14:foregroundMark x1="91616" y1="54224" x2="99899" y2="75158"/>
                        <a14:foregroundMark x1="99899" y1="75158" x2="89192" y2="73266"/>
                        <a14:foregroundMark x1="89192" y1="73266" x2="80202" y2="79950"/>
                        <a14:foregroundMark x1="80202" y1="79950" x2="71717" y2="96721"/>
                        <a14:foregroundMark x1="71717" y1="96721" x2="54646" y2="99117"/>
                        <a14:foregroundMark x1="54646" y1="99117" x2="48586" y2="94325"/>
                        <a14:foregroundMark x1="48586" y1="94325" x2="9798" y2="82219"/>
                        <a14:foregroundMark x1="9798" y1="82219" x2="505" y2="58512"/>
                        <a14:foregroundMark x1="505" y1="58512" x2="3535" y2="28625"/>
                        <a14:foregroundMark x1="3535" y1="28625" x2="404" y2="18411"/>
                        <a14:foregroundMark x1="404" y1="18411" x2="1313" y2="1135"/>
                        <a14:foregroundMark x1="1313" y1="1135" x2="11111" y2="1135"/>
                        <a14:foregroundMark x1="11111" y1="1135" x2="50404" y2="2018"/>
                        <a14:foregroundMark x1="50404" y1="2018" x2="50202" y2="2270"/>
                        <a14:foregroundMark x1="44242" y1="8323" x2="30909" y2="23329"/>
                        <a14:foregroundMark x1="30909" y1="23329" x2="34545" y2="32282"/>
                        <a14:foregroundMark x1="34545" y1="32282" x2="51818" y2="45902"/>
                        <a14:foregroundMark x1="51818" y1="45902" x2="73131" y2="43758"/>
                        <a14:foregroundMark x1="73131" y1="43758" x2="83636" y2="74275"/>
                        <a14:foregroundMark x1="83636" y1="74275" x2="99293" y2="66078"/>
                        <a14:foregroundMark x1="99293" y1="66078" x2="99899" y2="64439"/>
                        <a14:foregroundMark x1="76970" y1="47415" x2="67980" y2="71753"/>
                        <a14:foregroundMark x1="67980" y1="71753" x2="45152" y2="45902"/>
                        <a14:foregroundMark x1="45152" y1="45902" x2="22626" y2="47793"/>
                        <a14:foregroundMark x1="22626" y1="47793" x2="7677" y2="25977"/>
                        <a14:foregroundMark x1="7677" y1="25977" x2="11818" y2="13745"/>
                        <a14:foregroundMark x1="47879" y1="46280" x2="61212" y2="46028"/>
                        <a14:foregroundMark x1="61212" y1="46028" x2="38990" y2="30013"/>
                        <a14:foregroundMark x1="38990" y1="30013" x2="48788" y2="28247"/>
                        <a14:foregroundMark x1="48788" y1="28247" x2="26465" y2="32661"/>
                        <a14:foregroundMark x1="26465" y1="32661" x2="50505" y2="71879"/>
                        <a14:foregroundMark x1="50505" y1="71879" x2="48182" y2="79697"/>
                        <a14:foregroundMark x1="48182" y1="79697" x2="29596" y2="81967"/>
                        <a14:foregroundMark x1="29596" y1="81967" x2="46263" y2="87894"/>
                        <a14:foregroundMark x1="46263" y1="87894" x2="75960" y2="87516"/>
                        <a14:foregroundMark x1="75960" y1="87516" x2="25354" y2="59269"/>
                        <a14:foregroundMark x1="25354" y1="59269" x2="56465" y2="49433"/>
                        <a14:foregroundMark x1="56465" y1="49433" x2="65758" y2="34426"/>
                        <a14:foregroundMark x1="65758" y1="34426" x2="62323" y2="22951"/>
                        <a14:foregroundMark x1="79529" y1="20671" x2="80404" y2="20555"/>
                        <a14:foregroundMark x1="62323" y1="22951" x2="69050" y2="22060"/>
                        <a14:foregroundMark x1="62370" y1="13239" x2="40303" y2="4288"/>
                        <a14:foregroundMark x1="80404" y1="20555" x2="79695" y2="20267"/>
                        <a14:foregroundMark x1="40303" y1="4288" x2="56566" y2="8575"/>
                        <a14:foregroundMark x1="56566" y1="8575" x2="61212" y2="21311"/>
                        <a14:foregroundMark x1="61212" y1="21311" x2="49899" y2="33670"/>
                        <a14:foregroundMark x1="49899" y1="33670" x2="60101" y2="53972"/>
                        <a14:foregroundMark x1="60101" y1="53972" x2="88687" y2="73770"/>
                        <a14:foregroundMark x1="88687" y1="73770" x2="85152" y2="89407"/>
                        <a14:foregroundMark x1="85152" y1="89407" x2="26364" y2="84237"/>
                        <a14:foregroundMark x1="26364" y1="84237" x2="69495" y2="82219"/>
                        <a14:foregroundMark x1="69495" y1="82219" x2="69495" y2="82219"/>
                        <a14:foregroundMark x1="40606" y1="12863" x2="43939" y2="23581"/>
                        <a14:foregroundMark x1="43939" y1="23581" x2="40606" y2="15259"/>
                        <a14:foregroundMark x1="40606" y1="15259" x2="44040" y2="13745"/>
                        <a14:foregroundMark x1="57778" y1="32030" x2="62929" y2="36948"/>
                        <a14:foregroundMark x1="62929" y1="36948" x2="57071" y2="44641"/>
                        <a14:foregroundMark x1="57071" y1="44641" x2="54949" y2="34931"/>
                        <a14:foregroundMark x1="54949" y1="34931" x2="59394" y2="33670"/>
                        <a14:foregroundMark x1="70404" y1="37074" x2="73333" y2="46280"/>
                        <a14:foregroundMark x1="73333" y1="46280" x2="59798" y2="36696"/>
                        <a14:foregroundMark x1="59798" y1="36696" x2="71616" y2="33417"/>
                        <a14:foregroundMark x1="71616" y1="33417" x2="73838" y2="36318"/>
                        <a14:foregroundMark x1="75051" y1="49054" x2="68687" y2="49433"/>
                        <a14:foregroundMark x1="68687" y1="49433" x2="69091" y2="62043"/>
                        <a14:foregroundMark x1="69091" y1="62043" x2="73030" y2="50063"/>
                        <a14:foregroundMark x1="73030" y1="50063" x2="69091" y2="47919"/>
                        <a14:foregroundMark x1="78889" y1="69105" x2="49192" y2="73897"/>
                        <a14:foregroundMark x1="49192" y1="73897" x2="65758" y2="78184"/>
                        <a14:foregroundMark x1="65758" y1="78184" x2="73232" y2="74275"/>
                        <a14:foregroundMark x1="73232" y1="74275" x2="67475" y2="65574"/>
                        <a14:foregroundMark x1="67475" y1="65574" x2="64242" y2="65069"/>
                        <a14:foregroundMark x1="20606" y1="39975" x2="5556" y2="39723"/>
                        <a14:foregroundMark x1="5556" y1="39723" x2="5051" y2="51324"/>
                        <a14:foregroundMark x1="5051" y1="51324" x2="14040" y2="64439"/>
                        <a14:foregroundMark x1="14040" y1="64439" x2="22222" y2="43632"/>
                        <a14:foregroundMark x1="22222" y1="43632" x2="23131" y2="34678"/>
                        <a14:foregroundMark x1="32222" y1="39723" x2="30202" y2="47793"/>
                        <a14:foregroundMark x1="30202" y1="47793" x2="22424" y2="43001"/>
                        <a14:foregroundMark x1="22424" y1="43001" x2="30000" y2="35057"/>
                        <a14:foregroundMark x1="30000" y1="35057" x2="33636" y2="36444"/>
                        <a14:foregroundMark x1="31414" y1="10214" x2="27778" y2="17781"/>
                        <a14:foregroundMark x1="27778" y1="17781" x2="34141" y2="19420"/>
                        <a14:foregroundMark x1="30101" y1="8197" x2="15253" y2="4414"/>
                        <a14:foregroundMark x1="15253" y1="4414" x2="8384" y2="16898"/>
                        <a14:foregroundMark x1="8384" y1="16898" x2="20707" y2="22320"/>
                        <a14:foregroundMark x1="20707" y1="22320" x2="31919" y2="11728"/>
                        <a14:foregroundMark x1="31919" y1="11728" x2="27172" y2="4288"/>
                        <a14:foregroundMark x1="28485" y1="7566" x2="21010" y2="10971"/>
                        <a14:foregroundMark x1="21010" y1="10971" x2="31111" y2="14880"/>
                        <a14:foregroundMark x1="31111" y1="14880" x2="27071" y2="8323"/>
                        <a14:foregroundMark x1="27071" y1="8323" x2="27071" y2="8323"/>
                        <a14:foregroundMark x1="87677" y1="50315" x2="94040" y2="53972"/>
                        <a14:foregroundMark x1="96114" y1="57159" x2="96431" y2="57646"/>
                        <a14:foregroundMark x1="94040" y1="53972" x2="95335" y2="55962"/>
                        <a14:foregroundMark x1="98840" y1="62962" x2="94444" y2="71879"/>
                        <a14:foregroundMark x1="94444" y1="71879" x2="81919" y2="66078"/>
                        <a14:foregroundMark x1="81919" y1="66078" x2="80202" y2="52459"/>
                        <a14:foregroundMark x1="80202" y1="52459" x2="89394" y2="51702"/>
                        <a14:foregroundMark x1="89394" y1="51702" x2="89697" y2="53216"/>
                        <a14:foregroundMark x1="57778" y1="91173" x2="64343" y2="94578"/>
                        <a14:foregroundMark x1="64343" y1="94578" x2="56667" y2="91803"/>
                        <a14:foregroundMark x1="32121" y1="42371" x2="26263" y2="38966"/>
                        <a14:foregroundMark x1="26263" y1="38966" x2="31919" y2="45649"/>
                        <a14:foregroundMark x1="31919" y1="45649" x2="30101" y2="39596"/>
                        <a14:foregroundMark x1="12222" y1="4918" x2="6566" y2="12358"/>
                        <a14:foregroundMark x1="6566" y1="12358" x2="12323" y2="9206"/>
                        <a14:foregroundMark x1="12323" y1="9206" x2="9394" y2="5422"/>
                        <a14:foregroundMark x1="4848" y1="3909" x2="4444" y2="4414"/>
                        <a14:backgroundMark x1="58586" y1="631" x2="99192" y2="24842"/>
                        <a14:backgroundMark x1="99293" y1="23960" x2="99495" y2="4414"/>
                        <a14:backgroundMark x1="99495" y1="4414" x2="91414" y2="504"/>
                        <a14:backgroundMark x1="91414" y1="504" x2="67576" y2="883"/>
                        <a14:backgroundMark x1="67576" y1="883" x2="61212" y2="5549"/>
                        <a14:backgroundMark x1="64535" y1="16077" x2="65152" y2="18033"/>
                        <a14:backgroundMark x1="61212" y1="5549" x2="61759" y2="7281"/>
                        <a14:backgroundMark x1="94099" y1="32998" x2="98081" y2="35057"/>
                        <a14:backgroundMark x1="93861" y1="32875" x2="94096" y2="32996"/>
                        <a14:backgroundMark x1="65152" y1="18033" x2="68825" y2="19932"/>
                        <a14:backgroundMark x1="98081" y1="35057" x2="99293" y2="2522"/>
                        <a14:backgroundMark x1="62828" y1="9332" x2="68485" y2="19672"/>
                        <a14:backgroundMark x1="68485" y1="19672" x2="76970" y2="20429"/>
                        <a14:backgroundMark x1="76970" y1="20429" x2="80303" y2="18789"/>
                        <a14:backgroundMark x1="76162" y1="18411" x2="72727" y2="18285"/>
                        <a14:backgroundMark x1="72424" y1="18159" x2="72525" y2="17528"/>
                        <a14:backgroundMark x1="71717" y1="16772" x2="73737" y2="14754"/>
                        <a14:backgroundMark x1="74141" y1="13745" x2="69495" y2="17781"/>
                        <a14:backgroundMark x1="96061" y1="35057" x2="89798" y2="36192"/>
                        <a14:backgroundMark x1="89798" y1="36192" x2="93838" y2="27743"/>
                        <a14:backgroundMark x1="93838" y1="27743" x2="96768" y2="34805"/>
                        <a14:backgroundMark x1="96768" y1="34805" x2="95758" y2="35435"/>
                        <a14:backgroundMark x1="93131" y1="33291" x2="92727" y2="33544"/>
                        <a14:backgroundMark x1="97273" y1="37831" x2="96465" y2="48045"/>
                        <a14:backgroundMark x1="96465" y1="48045" x2="99394" y2="41110"/>
                        <a14:backgroundMark x1="99394" y1="41110" x2="97576" y2="38588"/>
                        <a14:backgroundMark x1="99394" y1="42371" x2="98687" y2="42875"/>
                        <a14:backgroundMark x1="99697" y1="43253" x2="95354" y2="48802"/>
                        <a14:backgroundMark x1="95354" y1="48802" x2="97778" y2="56368"/>
                        <a14:backgroundMark x1="97778" y1="56368" x2="99798" y2="43506"/>
                        <a14:backgroundMark x1="98889" y1="46784" x2="99798" y2="47163"/>
                        <a14:backgroundMark x1="99697" y1="47037" x2="98283" y2="47667"/>
                        <a14:backgroundMark x1="98687" y1="48550" x2="97980" y2="48928"/>
                        <a14:backgroundMark x1="97980" y1="48928" x2="98687" y2="52081"/>
                        <a14:backgroundMark x1="95657" y1="38209" x2="94141" y2="36948"/>
                        <a14:backgroundMark x1="98283" y1="54351" x2="99091" y2="62926"/>
                        <a14:backgroundMark x1="99091" y1="62926" x2="99192" y2="54981"/>
                        <a14:backgroundMark x1="99192" y1="54981" x2="98081" y2="54351"/>
                      </a14:backgroundRemoval>
                    </a14:imgEffect>
                  </a14:imgLayer>
                </a14:imgProps>
              </a:ext>
              <a:ext uri="{28A0092B-C50C-407E-A947-70E740481C1C}">
                <a14:useLocalDpi xmlns:a14="http://schemas.microsoft.com/office/drawing/2010/main" val="0"/>
              </a:ext>
            </a:extLst>
          </a:blip>
          <a:srcRect/>
          <a:stretch/>
        </p:blipFill>
        <p:spPr>
          <a:xfrm>
            <a:off x="4245429" y="171615"/>
            <a:ext cx="7733693" cy="6194768"/>
          </a:xfrm>
          <a:prstGeom prst="rect">
            <a:avLst/>
          </a:prstGeom>
        </p:spPr>
      </p:pic>
      <p:pic>
        <p:nvPicPr>
          <p:cNvPr id="11"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6F1F9CB3-7757-A575-B6B7-B8955E96B1D9}"/>
              </a:ext>
            </a:extLst>
          </p:cNvPr>
          <p:cNvPicPr>
            <a:picLocks noChangeAspect="1" noChangeArrowheads="1"/>
          </p:cNvPicPr>
          <p:nvPr/>
        </p:nvPicPr>
        <p:blipFill>
          <a:blip r:embed="rId7">
            <a:alphaModFix amt="35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Результаты</a:t>
            </a:r>
          </a:p>
        </p:txBody>
      </p:sp>
      <p:sp>
        <p:nvSpPr>
          <p:cNvPr id="3" name="Овал 2">
            <a:extLst>
              <a:ext uri="{FF2B5EF4-FFF2-40B4-BE49-F238E27FC236}">
                <a16:creationId xmlns:a16="http://schemas.microsoft.com/office/drawing/2014/main" id="{B3E24AB0-C462-E9D9-1711-94D0D44F2DD4}"/>
              </a:ext>
            </a:extLst>
          </p:cNvPr>
          <p:cNvSpPr/>
          <p:nvPr/>
        </p:nvSpPr>
        <p:spPr>
          <a:xfrm>
            <a:off x="6487886" y="2242965"/>
            <a:ext cx="603379" cy="621533"/>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graphicFrame>
            <p:nvGraphicFramePr>
              <p:cNvPr id="7" name="Объект 8">
                <a:extLst>
                  <a:ext uri="{FF2B5EF4-FFF2-40B4-BE49-F238E27FC236}">
                    <a16:creationId xmlns:a16="http://schemas.microsoft.com/office/drawing/2014/main" id="{9E2A6F6D-6697-C9DA-FEEE-F4FDD6456E0F}"/>
                  </a:ext>
                </a:extLst>
              </p:cNvPr>
              <p:cNvGraphicFramePr>
                <a:graphicFrameLocks/>
              </p:cNvGraphicFramePr>
              <p:nvPr>
                <p:extLst>
                  <p:ext uri="{D42A27DB-BD31-4B8C-83A1-F6EECF244321}">
                    <p14:modId xmlns:p14="http://schemas.microsoft.com/office/powerpoint/2010/main" val="1923852947"/>
                  </p:ext>
                </p:extLst>
              </p:nvPr>
            </p:nvGraphicFramePr>
            <p:xfrm>
              <a:off x="876300" y="3968126"/>
              <a:ext cx="10515600" cy="2286000"/>
            </p:xfrm>
            <a:graphic>
              <a:graphicData uri="http://schemas.openxmlformats.org/drawingml/2006/table">
                <a:tbl>
                  <a:tblPr firstRow="1" bandRow="1">
                    <a:tableStyleId>{0505E3EF-67EA-436B-97B2-0124C06EBD24}</a:tableStyleId>
                  </a:tblPr>
                  <a:tblGrid>
                    <a:gridCol w="1314450">
                      <a:extLst>
                        <a:ext uri="{9D8B030D-6E8A-4147-A177-3AD203B41FA5}">
                          <a16:colId xmlns:a16="http://schemas.microsoft.com/office/drawing/2014/main" val="1796051945"/>
                        </a:ext>
                      </a:extLst>
                    </a:gridCol>
                    <a:gridCol w="1314450">
                      <a:extLst>
                        <a:ext uri="{9D8B030D-6E8A-4147-A177-3AD203B41FA5}">
                          <a16:colId xmlns:a16="http://schemas.microsoft.com/office/drawing/2014/main" val="2236760997"/>
                        </a:ext>
                      </a:extLst>
                    </a:gridCol>
                    <a:gridCol w="1314450">
                      <a:extLst>
                        <a:ext uri="{9D8B030D-6E8A-4147-A177-3AD203B41FA5}">
                          <a16:colId xmlns:a16="http://schemas.microsoft.com/office/drawing/2014/main" val="2238659618"/>
                        </a:ext>
                      </a:extLst>
                    </a:gridCol>
                    <a:gridCol w="1314450">
                      <a:extLst>
                        <a:ext uri="{9D8B030D-6E8A-4147-A177-3AD203B41FA5}">
                          <a16:colId xmlns:a16="http://schemas.microsoft.com/office/drawing/2014/main" val="3566587007"/>
                        </a:ext>
                      </a:extLst>
                    </a:gridCol>
                    <a:gridCol w="1314450">
                      <a:extLst>
                        <a:ext uri="{9D8B030D-6E8A-4147-A177-3AD203B41FA5}">
                          <a16:colId xmlns:a16="http://schemas.microsoft.com/office/drawing/2014/main" val="2423018320"/>
                        </a:ext>
                      </a:extLst>
                    </a:gridCol>
                    <a:gridCol w="1314450">
                      <a:extLst>
                        <a:ext uri="{9D8B030D-6E8A-4147-A177-3AD203B41FA5}">
                          <a16:colId xmlns:a16="http://schemas.microsoft.com/office/drawing/2014/main" val="3910279714"/>
                        </a:ext>
                      </a:extLst>
                    </a:gridCol>
                    <a:gridCol w="1314450">
                      <a:extLst>
                        <a:ext uri="{9D8B030D-6E8A-4147-A177-3AD203B41FA5}">
                          <a16:colId xmlns:a16="http://schemas.microsoft.com/office/drawing/2014/main" val="3157981718"/>
                        </a:ext>
                      </a:extLst>
                    </a:gridCol>
                    <a:gridCol w="1314450">
                      <a:extLst>
                        <a:ext uri="{9D8B030D-6E8A-4147-A177-3AD203B41FA5}">
                          <a16:colId xmlns:a16="http://schemas.microsoft.com/office/drawing/2014/main" val="3390969511"/>
                        </a:ext>
                      </a:extLst>
                    </a:gridCol>
                  </a:tblGrid>
                  <a:tr h="228600">
                    <a:tc rowSpan="2">
                      <a:txBody>
                        <a:bodyPr/>
                        <a:lstStyle/>
                        <a:p>
                          <a:pPr algn="ctr"/>
                          <a:r>
                            <a:rPr lang="ru-RU" sz="2400" dirty="0"/>
                            <a:t>№</a:t>
                          </a:r>
                        </a:p>
                      </a:txBody>
                      <a:tcPr anchor="ctr"/>
                    </a:tc>
                    <a:tc>
                      <a:txBody>
                        <a:bodyPr/>
                        <a:lstStyle/>
                        <a:p>
                          <a:pPr algn="ctr"/>
                          <a:r>
                            <a:rPr lang="en-US" sz="2400" dirty="0"/>
                            <a:t>FF</a:t>
                          </a:r>
                          <a:endParaRPr lang="ru-RU" sz="2400" dirty="0"/>
                        </a:p>
                      </a:txBody>
                      <a:tcPr anchor="ctr"/>
                    </a:tc>
                    <a:tc>
                      <a:txBody>
                        <a:bodyPr/>
                        <a:lstStyle/>
                        <a:p>
                          <a:pPr algn="ctr"/>
                          <a:r>
                            <a:rPr lang="en-US" sz="2400" dirty="0"/>
                            <a:t>EC</a:t>
                          </a:r>
                          <a:endParaRPr lang="ru-RU" sz="2400" dirty="0"/>
                        </a:p>
                      </a:txBody>
                      <a:tcPr anchor="ctr"/>
                    </a:tc>
                    <a:tc>
                      <a:txBody>
                        <a:bodyPr/>
                        <a:lstStyle/>
                        <a:p>
                          <a:pPr algn="ctr"/>
                          <a:r>
                            <a:rPr lang="en-US" sz="2400" dirty="0"/>
                            <a:t>D</a:t>
                          </a:r>
                          <a:endParaRPr lang="ru-RU" sz="2400" dirty="0"/>
                        </a:p>
                      </a:txBody>
                      <a:tcPr anchor="ctr"/>
                    </a:tc>
                    <a:tc>
                      <a:txBody>
                        <a:bodyPr/>
                        <a:lstStyle/>
                        <a:p>
                          <a:pPr algn="ctr"/>
                          <a:r>
                            <a:rPr lang="en-US" sz="2400" dirty="0"/>
                            <a:t>PR</a:t>
                          </a:r>
                          <a:endParaRPr lang="ru-RU" sz="2400" dirty="0"/>
                        </a:p>
                      </a:txBody>
                      <a:tcPr anchor="ctr"/>
                    </a:tc>
                    <a:tc>
                      <a:txBody>
                        <a:bodyPr/>
                        <a:lstStyle/>
                        <a:p>
                          <a:pPr algn="ctr"/>
                          <a:r>
                            <a:rPr lang="en-US" sz="2400" dirty="0"/>
                            <a:t>FS</a:t>
                          </a:r>
                          <a:endParaRPr lang="ru-RU" sz="2400" dirty="0"/>
                        </a:p>
                      </a:txBody>
                      <a:tcPr anchor="ctr"/>
                    </a:tc>
                    <a:tc>
                      <a:txBody>
                        <a:bodyPr/>
                        <a:lstStyle/>
                        <a:p>
                          <a:pPr algn="ctr"/>
                          <a:r>
                            <a:rPr lang="en-US" sz="2400" dirty="0"/>
                            <a:t>GT</a:t>
                          </a:r>
                          <a:endParaRPr lang="ru-RU" sz="2400" dirty="0"/>
                        </a:p>
                      </a:txBody>
                      <a:tcPr anchor="ctr"/>
                    </a:tc>
                    <a:tc>
                      <a:txBody>
                        <a:bodyPr/>
                        <a:lstStyle/>
                        <a:p>
                          <a:pPr algn="ctr"/>
                          <a:r>
                            <a:rPr lang="en-US" sz="2400" dirty="0"/>
                            <a:t>RTF</a:t>
                          </a:r>
                          <a:endParaRPr lang="ru-RU" sz="2400" dirty="0"/>
                        </a:p>
                      </a:txBody>
                      <a:tcPr anchor="ctr"/>
                    </a:tc>
                    <a:extLst>
                      <a:ext uri="{0D108BD9-81ED-4DB2-BD59-A6C34878D82A}">
                        <a16:rowId xmlns:a16="http://schemas.microsoft.com/office/drawing/2014/main" val="2586668510"/>
                      </a:ext>
                    </a:extLst>
                  </a:tr>
                  <a:tr h="228600">
                    <a:tc vMerge="1">
                      <a:txBody>
                        <a:bodyPr/>
                        <a:lstStyle/>
                        <a:p>
                          <a:endParaRPr lang="ru-RU"/>
                        </a:p>
                      </a:txBody>
                      <a:tcPr/>
                    </a:tc>
                    <a:tc gridSpan="7">
                      <a:txBody>
                        <a:bodyPr/>
                        <a:lstStyle/>
                        <a:p>
                          <a:pPr algn="ctr"/>
                          <a:r>
                            <a:rPr lang="ru-RU" sz="2400" dirty="0">
                              <a:latin typeface="Cambria Math" panose="02040503050406030204" pitchFamily="18" charset="0"/>
                              <a:ea typeface="Cambria Math" panose="02040503050406030204" pitchFamily="18" charset="0"/>
                            </a:rPr>
                            <a:t>Время,</a:t>
                          </a:r>
                          <a:r>
                            <a:rPr lang="ru-RU" sz="2400" dirty="0"/>
                            <a:t> </a:t>
                          </a:r>
                          <a14:m>
                            <m:oMath xmlns:m="http://schemas.openxmlformats.org/officeDocument/2006/math">
                              <m:sSup>
                                <m:sSupPr>
                                  <m:ctrlPr>
                                    <a:rPr lang="ru-RU" sz="2400" i="1" smtClean="0">
                                      <a:latin typeface="Cambria Math" panose="02040503050406030204" pitchFamily="18" charset="0"/>
                                    </a:rPr>
                                  </m:ctrlPr>
                                </m:sSupPr>
                                <m:e>
                                  <m:r>
                                    <a:rPr lang="ru-RU" sz="2400" b="0" i="1" smtClean="0">
                                      <a:latin typeface="Cambria Math" panose="02040503050406030204" pitchFamily="18" charset="0"/>
                                    </a:rPr>
                                    <m:t>10</m:t>
                                  </m:r>
                                </m:e>
                                <m:sup>
                                  <m:r>
                                    <a:rPr lang="ru-RU" sz="2400" b="0" i="1" smtClean="0">
                                      <a:latin typeface="Cambria Math" panose="02040503050406030204" pitchFamily="18" charset="0"/>
                                    </a:rPr>
                                    <m:t>−6</m:t>
                                  </m:r>
                                </m:sup>
                              </m:sSup>
                              <m:r>
                                <a:rPr lang="ru-RU" sz="2400" b="0" i="1" smtClean="0">
                                  <a:latin typeface="Cambria Math" panose="02040503050406030204" pitchFamily="18" charset="0"/>
                                </a:rPr>
                                <m:t> с</m:t>
                              </m:r>
                            </m:oMath>
                          </a14:m>
                          <a:r>
                            <a:rPr lang="ru-RU" sz="2400" dirty="0"/>
                            <a:t> </a:t>
                          </a:r>
                          <a:r>
                            <a:rPr lang="en-US" sz="2400" dirty="0"/>
                            <a:t>(</a:t>
                          </a:r>
                          <a:r>
                            <a:rPr lang="ru-RU" sz="2400" dirty="0"/>
                            <a:t>среднее</a:t>
                          </a:r>
                          <a:r>
                            <a:rPr lang="ru-RU" sz="2400" baseline="0" dirty="0"/>
                            <a:t> за 1.000.000)</a:t>
                          </a:r>
                          <a:endParaRPr lang="ru-RU" sz="2400" dirty="0"/>
                        </a:p>
                      </a:txBody>
                      <a:tcPr anchor="ctr"/>
                    </a:tc>
                    <a:tc hMerge="1">
                      <a:txBody>
                        <a:bodyPr/>
                        <a:lstStyle/>
                        <a:p>
                          <a:pPr algn="ctr"/>
                          <a:endParaRPr lang="ru-RU" sz="2400" dirty="0"/>
                        </a:p>
                      </a:txBody>
                      <a:tcPr/>
                    </a:tc>
                    <a:tc hMerge="1">
                      <a:txBody>
                        <a:bodyPr/>
                        <a:lstStyle/>
                        <a:p>
                          <a:pPr algn="ctr"/>
                          <a:endParaRPr lang="ru-RU" sz="2400" dirty="0"/>
                        </a:p>
                      </a:txBody>
                      <a:tcPr/>
                    </a:tc>
                    <a:tc hMerge="1">
                      <a:txBody>
                        <a:bodyPr/>
                        <a:lstStyle/>
                        <a:p>
                          <a:pPr algn="ctr"/>
                          <a:endParaRPr lang="ru-RU" sz="2400" dirty="0"/>
                        </a:p>
                      </a:txBody>
                      <a:tcPr/>
                    </a:tc>
                    <a:tc hMerge="1">
                      <a:txBody>
                        <a:bodyPr/>
                        <a:lstStyle/>
                        <a:p>
                          <a:pPr algn="ctr"/>
                          <a:endParaRPr lang="ru-RU" sz="2400" dirty="0"/>
                        </a:p>
                      </a:txBody>
                      <a:tcPr/>
                    </a:tc>
                    <a:tc hMerge="1">
                      <a:txBody>
                        <a:bodyPr/>
                        <a:lstStyle/>
                        <a:p>
                          <a:pPr algn="ctr"/>
                          <a:endParaRPr lang="ru-RU" sz="2400" dirty="0"/>
                        </a:p>
                      </a:txBody>
                      <a:tcPr/>
                    </a:tc>
                    <a:tc hMerge="1">
                      <a:txBody>
                        <a:bodyPr/>
                        <a:lstStyle/>
                        <a:p>
                          <a:pPr algn="ctr"/>
                          <a:endParaRPr lang="ru-RU" sz="2400" dirty="0"/>
                        </a:p>
                      </a:txBody>
                      <a:tcPr/>
                    </a:tc>
                    <a:extLst>
                      <a:ext uri="{0D108BD9-81ED-4DB2-BD59-A6C34878D82A}">
                        <a16:rowId xmlns:a16="http://schemas.microsoft.com/office/drawing/2014/main" val="157093345"/>
                      </a:ext>
                    </a:extLst>
                  </a:tr>
                  <a:tr h="370840">
                    <a:tc>
                      <a:txBody>
                        <a:bodyPr/>
                        <a:lstStyle/>
                        <a:p>
                          <a:pPr algn="ctr"/>
                          <a:r>
                            <a:rPr lang="ru-RU" sz="2400" dirty="0"/>
                            <a:t>1</a:t>
                          </a:r>
                        </a:p>
                      </a:txBody>
                      <a:tcPr anchor="ctr"/>
                    </a:tc>
                    <a:tc>
                      <a:txBody>
                        <a:bodyPr/>
                        <a:lstStyle/>
                        <a:p>
                          <a:pPr algn="ctr" rtl="0" fontAlgn="ctr"/>
                          <a:r>
                            <a:rPr lang="ru-RU" sz="2000" b="0" i="0" u="none" strike="noStrike">
                              <a:solidFill>
                                <a:srgbClr val="000000"/>
                              </a:solidFill>
                              <a:effectLst/>
                              <a:latin typeface="Calibri" panose="020F0502020204030204" pitchFamily="34" charset="0"/>
                            </a:rPr>
                            <a:t>5,53781</a:t>
                          </a:r>
                        </a:p>
                      </a:txBody>
                      <a:tcPr marL="7620" marR="7620" marT="7620" marB="0" anchor="ctr">
                        <a:solidFill>
                          <a:srgbClr val="C3E5CE"/>
                        </a:solidFill>
                      </a:tcPr>
                    </a:tc>
                    <a:tc>
                      <a:txBody>
                        <a:bodyPr/>
                        <a:lstStyle/>
                        <a:p>
                          <a:pPr algn="ctr" rtl="0" fontAlgn="ctr"/>
                          <a:r>
                            <a:rPr lang="ru-RU" sz="2000" b="0" i="0" u="none" strike="noStrike">
                              <a:solidFill>
                                <a:srgbClr val="000000"/>
                              </a:solidFill>
                              <a:effectLst/>
                              <a:latin typeface="Calibri" panose="020F0502020204030204" pitchFamily="34" charset="0"/>
                            </a:rPr>
                            <a:t>11,7614</a:t>
                          </a:r>
                        </a:p>
                      </a:txBody>
                      <a:tcPr marL="7620" marR="7620" marT="7620" marB="0" anchor="ctr">
                        <a:solidFill>
                          <a:srgbClr val="F8696B"/>
                        </a:solidFill>
                      </a:tcPr>
                    </a:tc>
                    <a:tc>
                      <a:txBody>
                        <a:bodyPr/>
                        <a:lstStyle/>
                        <a:p>
                          <a:pPr algn="ctr" rtl="0" fontAlgn="ctr"/>
                          <a:r>
                            <a:rPr lang="ru-RU" sz="2000" b="0" i="0" u="none" strike="noStrike">
                              <a:solidFill>
                                <a:srgbClr val="000000"/>
                              </a:solidFill>
                              <a:effectLst/>
                              <a:latin typeface="Calibri" panose="020F0502020204030204" pitchFamily="34" charset="0"/>
                            </a:rPr>
                            <a:t>10,0329</a:t>
                          </a:r>
                        </a:p>
                      </a:txBody>
                      <a:tcPr marL="7620" marR="7620" marT="7620" marB="0" anchor="ctr">
                        <a:solidFill>
                          <a:schemeClr val="bg1"/>
                        </a:solidFill>
                      </a:tcPr>
                    </a:tc>
                    <a:tc>
                      <a:txBody>
                        <a:bodyPr/>
                        <a:lstStyle/>
                        <a:p>
                          <a:pPr algn="ctr" rtl="0" fontAlgn="ctr"/>
                          <a:r>
                            <a:rPr lang="ru-RU" sz="2000" b="0" i="0" u="none" strike="noStrike">
                              <a:solidFill>
                                <a:srgbClr val="000000"/>
                              </a:solidFill>
                              <a:effectLst/>
                              <a:latin typeface="Calibri" panose="020F0502020204030204" pitchFamily="34" charset="0"/>
                            </a:rPr>
                            <a:t>10,0437</a:t>
                          </a:r>
                        </a:p>
                      </a:txBody>
                      <a:tcPr marL="7620" marR="7620" marT="7620" marB="0" anchor="ctr">
                        <a:solidFill>
                          <a:schemeClr val="bg1"/>
                        </a:solidFill>
                      </a:tcPr>
                    </a:tc>
                    <a:tc>
                      <a:txBody>
                        <a:bodyPr/>
                        <a:lstStyle/>
                        <a:p>
                          <a:pPr algn="ctr" rtl="0" fontAlgn="ctr"/>
                          <a:r>
                            <a:rPr lang="ru-RU" sz="2000" b="0" i="0" u="none" strike="noStrike" dirty="0">
                              <a:solidFill>
                                <a:srgbClr val="000000"/>
                              </a:solidFill>
                              <a:effectLst/>
                              <a:latin typeface="Calibri" panose="020F0502020204030204" pitchFamily="34" charset="0"/>
                            </a:rPr>
                            <a:t>9,89717</a:t>
                          </a:r>
                        </a:p>
                      </a:txBody>
                      <a:tcPr marL="7620" marR="7620" marT="7620" marB="0" anchor="ctr">
                        <a:solidFill>
                          <a:schemeClr val="bg1"/>
                        </a:solidFill>
                      </a:tcPr>
                    </a:tc>
                    <a:tc>
                      <a:txBody>
                        <a:bodyPr/>
                        <a:lstStyle/>
                        <a:p>
                          <a:pPr algn="ctr" rtl="0" fontAlgn="ctr"/>
                          <a:r>
                            <a:rPr lang="ru-RU" sz="2000" b="0" i="0" u="none" strike="noStrike">
                              <a:solidFill>
                                <a:srgbClr val="000000"/>
                              </a:solidFill>
                              <a:effectLst/>
                              <a:latin typeface="Calibri" panose="020F0502020204030204" pitchFamily="34" charset="0"/>
                            </a:rPr>
                            <a:t>1,68296</a:t>
                          </a:r>
                        </a:p>
                      </a:txBody>
                      <a:tcPr marL="7620" marR="7620" marT="7620" marB="0" anchor="ctr">
                        <a:solidFill>
                          <a:srgbClr val="C3E5CE"/>
                        </a:solidFill>
                      </a:tcPr>
                    </a:tc>
                    <a:tc>
                      <a:txBody>
                        <a:bodyPr/>
                        <a:lstStyle/>
                        <a:p>
                          <a:pPr algn="ctr" rtl="0" fontAlgn="ctr"/>
                          <a:r>
                            <a:rPr lang="ru-RU" sz="2000" b="0" i="0" u="none" strike="noStrike">
                              <a:solidFill>
                                <a:srgbClr val="000000"/>
                              </a:solidFill>
                              <a:effectLst/>
                              <a:latin typeface="Calibri" panose="020F0502020204030204" pitchFamily="34" charset="0"/>
                            </a:rPr>
                            <a:t>0,034213</a:t>
                          </a:r>
                        </a:p>
                      </a:txBody>
                      <a:tcPr marL="7620" marR="7620" marT="7620" marB="0" anchor="ctr">
                        <a:solidFill>
                          <a:srgbClr val="63BE7B"/>
                        </a:solidFill>
                      </a:tcPr>
                    </a:tc>
                    <a:extLst>
                      <a:ext uri="{0D108BD9-81ED-4DB2-BD59-A6C34878D82A}">
                        <a16:rowId xmlns:a16="http://schemas.microsoft.com/office/drawing/2014/main" val="3648934619"/>
                      </a:ext>
                    </a:extLst>
                  </a:tr>
                  <a:tr h="370840">
                    <a:tc>
                      <a:txBody>
                        <a:bodyPr/>
                        <a:lstStyle/>
                        <a:p>
                          <a:pPr algn="ctr"/>
                          <a:r>
                            <a:rPr lang="ru-RU" sz="2400" dirty="0"/>
                            <a:t>2</a:t>
                          </a:r>
                        </a:p>
                      </a:txBody>
                      <a:tcPr anchor="ctr"/>
                    </a:tc>
                    <a:tc>
                      <a:txBody>
                        <a:bodyPr/>
                        <a:lstStyle/>
                        <a:p>
                          <a:pPr algn="ctr" rtl="0" fontAlgn="ctr"/>
                          <a:r>
                            <a:rPr lang="ru-RU" sz="2000" b="0" i="0" u="none" strike="noStrike">
                              <a:solidFill>
                                <a:srgbClr val="000000"/>
                              </a:solidFill>
                              <a:effectLst/>
                              <a:latin typeface="Calibri" panose="020F0502020204030204" pitchFamily="34" charset="0"/>
                            </a:rPr>
                            <a:t>8,51387</a:t>
                          </a:r>
                        </a:p>
                      </a:txBody>
                      <a:tcPr marL="7620" marR="7620" marT="7620" marB="0" anchor="ctr">
                        <a:solidFill>
                          <a:srgbClr val="C3E5CE"/>
                        </a:solidFill>
                      </a:tcPr>
                    </a:tc>
                    <a:tc>
                      <a:txBody>
                        <a:bodyPr/>
                        <a:lstStyle/>
                        <a:p>
                          <a:pPr algn="ctr" rtl="0" fontAlgn="ctr"/>
                          <a:r>
                            <a:rPr lang="ru-RU" sz="2000" b="0" i="0" u="none" strike="noStrike">
                              <a:solidFill>
                                <a:srgbClr val="000000"/>
                              </a:solidFill>
                              <a:effectLst/>
                              <a:latin typeface="Calibri" panose="020F0502020204030204" pitchFamily="34" charset="0"/>
                            </a:rPr>
                            <a:t>17,9454</a:t>
                          </a:r>
                        </a:p>
                      </a:txBody>
                      <a:tcPr marL="7620" marR="7620" marT="7620" marB="0" anchor="ctr">
                        <a:solidFill>
                          <a:srgbClr val="F8696B"/>
                        </a:solidFill>
                      </a:tcPr>
                    </a:tc>
                    <a:tc>
                      <a:txBody>
                        <a:bodyPr/>
                        <a:lstStyle/>
                        <a:p>
                          <a:pPr algn="ctr" rtl="0" fontAlgn="ctr"/>
                          <a:r>
                            <a:rPr lang="ru-RU" sz="2000" b="0" i="0" u="none" strike="noStrike" dirty="0">
                              <a:solidFill>
                                <a:srgbClr val="000000"/>
                              </a:solidFill>
                              <a:effectLst/>
                              <a:latin typeface="Calibri" panose="020F0502020204030204" pitchFamily="34" charset="0"/>
                            </a:rPr>
                            <a:t>14,5506</a:t>
                          </a:r>
                        </a:p>
                      </a:txBody>
                      <a:tcPr marL="7620" marR="7620" marT="7620" marB="0" anchor="ctr">
                        <a:solidFill>
                          <a:srgbClr val="FCF3F6"/>
                        </a:solidFill>
                      </a:tcPr>
                    </a:tc>
                    <a:tc>
                      <a:txBody>
                        <a:bodyPr/>
                        <a:lstStyle/>
                        <a:p>
                          <a:pPr algn="ctr" rtl="0" fontAlgn="ctr"/>
                          <a:r>
                            <a:rPr lang="ru-RU" sz="2000" b="0" i="0" u="none" strike="noStrike">
                              <a:solidFill>
                                <a:srgbClr val="000000"/>
                              </a:solidFill>
                              <a:effectLst/>
                              <a:latin typeface="Calibri" panose="020F0502020204030204" pitchFamily="34" charset="0"/>
                            </a:rPr>
                            <a:t>14,5287</a:t>
                          </a:r>
                        </a:p>
                      </a:txBody>
                      <a:tcPr marL="7620" marR="7620" marT="7620" marB="0" anchor="ctr">
                        <a:solidFill>
                          <a:schemeClr val="bg1"/>
                        </a:solidFill>
                      </a:tcPr>
                    </a:tc>
                    <a:tc>
                      <a:txBody>
                        <a:bodyPr/>
                        <a:lstStyle/>
                        <a:p>
                          <a:pPr algn="ctr" rtl="0" fontAlgn="ctr"/>
                          <a:r>
                            <a:rPr lang="ru-RU" sz="2000" b="0" i="0" u="none" strike="noStrike">
                              <a:solidFill>
                                <a:srgbClr val="000000"/>
                              </a:solidFill>
                              <a:effectLst/>
                              <a:latin typeface="Calibri" panose="020F0502020204030204" pitchFamily="34" charset="0"/>
                            </a:rPr>
                            <a:t>14,3446</a:t>
                          </a:r>
                        </a:p>
                      </a:txBody>
                      <a:tcPr marL="7620" marR="7620" marT="7620" marB="0" anchor="ctr">
                        <a:solidFill>
                          <a:schemeClr val="bg1"/>
                        </a:solidFill>
                      </a:tcPr>
                    </a:tc>
                    <a:tc>
                      <a:txBody>
                        <a:bodyPr/>
                        <a:lstStyle/>
                        <a:p>
                          <a:pPr algn="ctr" rtl="0" fontAlgn="ctr"/>
                          <a:r>
                            <a:rPr lang="ru-RU" sz="2000" b="0" i="0" u="none" strike="noStrike">
                              <a:solidFill>
                                <a:srgbClr val="000000"/>
                              </a:solidFill>
                              <a:effectLst/>
                              <a:latin typeface="Calibri" panose="020F0502020204030204" pitchFamily="34" charset="0"/>
                            </a:rPr>
                            <a:t>3,69998</a:t>
                          </a:r>
                        </a:p>
                      </a:txBody>
                      <a:tcPr marL="7620" marR="7620" marT="7620" marB="0" anchor="ctr">
                        <a:solidFill>
                          <a:srgbClr val="C3E5CE"/>
                        </a:solidFill>
                      </a:tcPr>
                    </a:tc>
                    <a:tc>
                      <a:txBody>
                        <a:bodyPr/>
                        <a:lstStyle/>
                        <a:p>
                          <a:pPr algn="ctr" rtl="0" fontAlgn="ctr"/>
                          <a:r>
                            <a:rPr lang="ru-RU" sz="2000" b="0" i="0" u="none" strike="noStrike">
                              <a:solidFill>
                                <a:srgbClr val="000000"/>
                              </a:solidFill>
                              <a:effectLst/>
                              <a:latin typeface="Calibri" panose="020F0502020204030204" pitchFamily="34" charset="0"/>
                            </a:rPr>
                            <a:t>0,069309</a:t>
                          </a:r>
                        </a:p>
                      </a:txBody>
                      <a:tcPr marL="7620" marR="7620" marT="7620" marB="0" anchor="ctr">
                        <a:solidFill>
                          <a:srgbClr val="63BE7B"/>
                        </a:solidFill>
                      </a:tcPr>
                    </a:tc>
                    <a:extLst>
                      <a:ext uri="{0D108BD9-81ED-4DB2-BD59-A6C34878D82A}">
                        <a16:rowId xmlns:a16="http://schemas.microsoft.com/office/drawing/2014/main" val="2938354580"/>
                      </a:ext>
                    </a:extLst>
                  </a:tr>
                  <a:tr h="370840">
                    <a:tc>
                      <a:txBody>
                        <a:bodyPr/>
                        <a:lstStyle/>
                        <a:p>
                          <a:pPr algn="ctr"/>
                          <a:r>
                            <a:rPr lang="en-US" sz="2400" dirty="0"/>
                            <a:t>3</a:t>
                          </a:r>
                        </a:p>
                      </a:txBody>
                      <a:tcPr anchor="ctr"/>
                    </a:tc>
                    <a:tc>
                      <a:txBody>
                        <a:bodyPr/>
                        <a:lstStyle/>
                        <a:p>
                          <a:pPr algn="ctr" rtl="0" fontAlgn="ctr"/>
                          <a:r>
                            <a:rPr lang="ru-RU" sz="2000" b="0" i="0" u="none" strike="noStrike">
                              <a:solidFill>
                                <a:srgbClr val="000000"/>
                              </a:solidFill>
                              <a:effectLst/>
                              <a:latin typeface="Calibri" panose="020F0502020204030204" pitchFamily="34" charset="0"/>
                            </a:rPr>
                            <a:t>12,6396</a:t>
                          </a:r>
                        </a:p>
                      </a:txBody>
                      <a:tcPr marL="7620" marR="7620" marT="7620" marB="0" anchor="ctr">
                        <a:solidFill>
                          <a:srgbClr val="C3E5CE"/>
                        </a:solidFill>
                      </a:tcPr>
                    </a:tc>
                    <a:tc>
                      <a:txBody>
                        <a:bodyPr/>
                        <a:lstStyle/>
                        <a:p>
                          <a:pPr algn="ctr" rtl="0" fontAlgn="ctr"/>
                          <a:r>
                            <a:rPr lang="ru-RU" sz="2000" b="0" i="0" u="none" strike="noStrike">
                              <a:solidFill>
                                <a:srgbClr val="000000"/>
                              </a:solidFill>
                              <a:effectLst/>
                              <a:latin typeface="Calibri" panose="020F0502020204030204" pitchFamily="34" charset="0"/>
                            </a:rPr>
                            <a:t>29,1201</a:t>
                          </a:r>
                        </a:p>
                      </a:txBody>
                      <a:tcPr marL="7620" marR="7620" marT="7620" marB="0" anchor="ctr">
                        <a:solidFill>
                          <a:srgbClr val="F8696B"/>
                        </a:solidFill>
                      </a:tcPr>
                    </a:tc>
                    <a:tc>
                      <a:txBody>
                        <a:bodyPr/>
                        <a:lstStyle/>
                        <a:p>
                          <a:pPr algn="ctr" rtl="0" fontAlgn="ctr"/>
                          <a:r>
                            <a:rPr lang="ru-RU" sz="2000" b="0" i="0" u="none" strike="noStrike" dirty="0">
                              <a:solidFill>
                                <a:srgbClr val="000000"/>
                              </a:solidFill>
                              <a:effectLst/>
                              <a:latin typeface="Calibri" panose="020F0502020204030204" pitchFamily="34" charset="0"/>
                            </a:rPr>
                            <a:t>26,8957</a:t>
                          </a:r>
                        </a:p>
                      </a:txBody>
                      <a:tcPr marL="7620" marR="7620" marT="7620" marB="0" anchor="ctr">
                        <a:solidFill>
                          <a:srgbClr val="FCF3F6"/>
                        </a:solidFill>
                      </a:tcPr>
                    </a:tc>
                    <a:tc>
                      <a:txBody>
                        <a:bodyPr/>
                        <a:lstStyle/>
                        <a:p>
                          <a:pPr algn="ctr" rtl="0" fontAlgn="ctr"/>
                          <a:r>
                            <a:rPr lang="ru-RU" sz="2000" b="0" i="0" u="none" strike="noStrike" dirty="0">
                              <a:solidFill>
                                <a:srgbClr val="000000"/>
                              </a:solidFill>
                              <a:effectLst/>
                              <a:latin typeface="Calibri" panose="020F0502020204030204" pitchFamily="34" charset="0"/>
                            </a:rPr>
                            <a:t>26,6517</a:t>
                          </a:r>
                        </a:p>
                      </a:txBody>
                      <a:tcPr marL="7620" marR="7620" marT="7620" marB="0" anchor="ctr">
                        <a:solidFill>
                          <a:srgbClr val="FCF3F6"/>
                        </a:solidFill>
                      </a:tcPr>
                    </a:tc>
                    <a:tc>
                      <a:txBody>
                        <a:bodyPr/>
                        <a:lstStyle/>
                        <a:p>
                          <a:pPr algn="ctr" rtl="0" fontAlgn="ctr"/>
                          <a:r>
                            <a:rPr lang="ru-RU" sz="2000" b="0" i="0" u="none" strike="noStrike">
                              <a:solidFill>
                                <a:srgbClr val="000000"/>
                              </a:solidFill>
                              <a:effectLst/>
                              <a:latin typeface="Calibri" panose="020F0502020204030204" pitchFamily="34" charset="0"/>
                            </a:rPr>
                            <a:t>26,6073</a:t>
                          </a:r>
                        </a:p>
                      </a:txBody>
                      <a:tcPr marL="7620" marR="7620" marT="7620" marB="0" anchor="ctr">
                        <a:solidFill>
                          <a:schemeClr val="bg1"/>
                        </a:solidFill>
                      </a:tcPr>
                    </a:tc>
                    <a:tc>
                      <a:txBody>
                        <a:bodyPr/>
                        <a:lstStyle/>
                        <a:p>
                          <a:pPr algn="ctr" rtl="0" fontAlgn="ctr"/>
                          <a:r>
                            <a:rPr lang="ru-RU" sz="2000" b="0" i="0" u="none" strike="noStrike">
                              <a:solidFill>
                                <a:srgbClr val="000000"/>
                              </a:solidFill>
                              <a:effectLst/>
                              <a:latin typeface="Calibri" panose="020F0502020204030204" pitchFamily="34" charset="0"/>
                            </a:rPr>
                            <a:t>6,01439</a:t>
                          </a:r>
                        </a:p>
                      </a:txBody>
                      <a:tcPr marL="7620" marR="7620" marT="7620" marB="0" anchor="ctr">
                        <a:solidFill>
                          <a:srgbClr val="C3E5CE"/>
                        </a:solidFill>
                      </a:tcPr>
                    </a:tc>
                    <a:tc>
                      <a:txBody>
                        <a:bodyPr/>
                        <a:lstStyle/>
                        <a:p>
                          <a:pPr algn="ctr" rtl="0" fontAlgn="ctr"/>
                          <a:r>
                            <a:rPr lang="ru-RU" sz="2000" b="0" i="0" u="none" strike="noStrike" dirty="0">
                              <a:solidFill>
                                <a:srgbClr val="000000"/>
                              </a:solidFill>
                              <a:effectLst/>
                              <a:latin typeface="Calibri" panose="020F0502020204030204" pitchFamily="34" charset="0"/>
                            </a:rPr>
                            <a:t>0,103685</a:t>
                          </a:r>
                        </a:p>
                      </a:txBody>
                      <a:tcPr marL="7620" marR="7620" marT="7620" marB="0" anchor="ctr">
                        <a:solidFill>
                          <a:srgbClr val="63BE7B"/>
                        </a:solidFill>
                      </a:tcPr>
                    </a:tc>
                    <a:extLst>
                      <a:ext uri="{0D108BD9-81ED-4DB2-BD59-A6C34878D82A}">
                        <a16:rowId xmlns:a16="http://schemas.microsoft.com/office/drawing/2014/main" val="3847297762"/>
                      </a:ext>
                    </a:extLst>
                  </a:tr>
                </a:tbl>
              </a:graphicData>
            </a:graphic>
          </p:graphicFrame>
        </mc:Choice>
        <mc:Fallback xmlns="">
          <p:graphicFrame>
            <p:nvGraphicFramePr>
              <p:cNvPr id="7" name="Объект 8">
                <a:extLst>
                  <a:ext uri="{FF2B5EF4-FFF2-40B4-BE49-F238E27FC236}">
                    <a16:creationId xmlns:a16="http://schemas.microsoft.com/office/drawing/2014/main" id="{9E2A6F6D-6697-C9DA-FEEE-F4FDD6456E0F}"/>
                  </a:ext>
                </a:extLst>
              </p:cNvPr>
              <p:cNvGraphicFramePr>
                <a:graphicFrameLocks/>
              </p:cNvGraphicFramePr>
              <p:nvPr>
                <p:extLst>
                  <p:ext uri="{D42A27DB-BD31-4B8C-83A1-F6EECF244321}">
                    <p14:modId xmlns:p14="http://schemas.microsoft.com/office/powerpoint/2010/main" val="1923852947"/>
                  </p:ext>
                </p:extLst>
              </p:nvPr>
            </p:nvGraphicFramePr>
            <p:xfrm>
              <a:off x="876300" y="3968126"/>
              <a:ext cx="10515600" cy="2286000"/>
            </p:xfrm>
            <a:graphic>
              <a:graphicData uri="http://schemas.openxmlformats.org/drawingml/2006/table">
                <a:tbl>
                  <a:tblPr firstRow="1" bandRow="1">
                    <a:tableStyleId>{0505E3EF-67EA-436B-97B2-0124C06EBD24}</a:tableStyleId>
                  </a:tblPr>
                  <a:tblGrid>
                    <a:gridCol w="1314450">
                      <a:extLst>
                        <a:ext uri="{9D8B030D-6E8A-4147-A177-3AD203B41FA5}">
                          <a16:colId xmlns:a16="http://schemas.microsoft.com/office/drawing/2014/main" val="1796051945"/>
                        </a:ext>
                      </a:extLst>
                    </a:gridCol>
                    <a:gridCol w="1314450">
                      <a:extLst>
                        <a:ext uri="{9D8B030D-6E8A-4147-A177-3AD203B41FA5}">
                          <a16:colId xmlns:a16="http://schemas.microsoft.com/office/drawing/2014/main" val="2236760997"/>
                        </a:ext>
                      </a:extLst>
                    </a:gridCol>
                    <a:gridCol w="1314450">
                      <a:extLst>
                        <a:ext uri="{9D8B030D-6E8A-4147-A177-3AD203B41FA5}">
                          <a16:colId xmlns:a16="http://schemas.microsoft.com/office/drawing/2014/main" val="2238659618"/>
                        </a:ext>
                      </a:extLst>
                    </a:gridCol>
                    <a:gridCol w="1314450">
                      <a:extLst>
                        <a:ext uri="{9D8B030D-6E8A-4147-A177-3AD203B41FA5}">
                          <a16:colId xmlns:a16="http://schemas.microsoft.com/office/drawing/2014/main" val="3566587007"/>
                        </a:ext>
                      </a:extLst>
                    </a:gridCol>
                    <a:gridCol w="1314450">
                      <a:extLst>
                        <a:ext uri="{9D8B030D-6E8A-4147-A177-3AD203B41FA5}">
                          <a16:colId xmlns:a16="http://schemas.microsoft.com/office/drawing/2014/main" val="2423018320"/>
                        </a:ext>
                      </a:extLst>
                    </a:gridCol>
                    <a:gridCol w="1314450">
                      <a:extLst>
                        <a:ext uri="{9D8B030D-6E8A-4147-A177-3AD203B41FA5}">
                          <a16:colId xmlns:a16="http://schemas.microsoft.com/office/drawing/2014/main" val="3910279714"/>
                        </a:ext>
                      </a:extLst>
                    </a:gridCol>
                    <a:gridCol w="1314450">
                      <a:extLst>
                        <a:ext uri="{9D8B030D-6E8A-4147-A177-3AD203B41FA5}">
                          <a16:colId xmlns:a16="http://schemas.microsoft.com/office/drawing/2014/main" val="3157981718"/>
                        </a:ext>
                      </a:extLst>
                    </a:gridCol>
                    <a:gridCol w="1314450">
                      <a:extLst>
                        <a:ext uri="{9D8B030D-6E8A-4147-A177-3AD203B41FA5}">
                          <a16:colId xmlns:a16="http://schemas.microsoft.com/office/drawing/2014/main" val="3390969511"/>
                        </a:ext>
                      </a:extLst>
                    </a:gridCol>
                  </a:tblGrid>
                  <a:tr h="457200">
                    <a:tc rowSpan="2">
                      <a:txBody>
                        <a:bodyPr/>
                        <a:lstStyle/>
                        <a:p>
                          <a:pPr algn="ctr"/>
                          <a:r>
                            <a:rPr lang="ru-RU" sz="2400" dirty="0"/>
                            <a:t>№</a:t>
                          </a:r>
                        </a:p>
                      </a:txBody>
                      <a:tcPr anchor="ctr"/>
                    </a:tc>
                    <a:tc>
                      <a:txBody>
                        <a:bodyPr/>
                        <a:lstStyle/>
                        <a:p>
                          <a:pPr algn="ctr"/>
                          <a:r>
                            <a:rPr lang="en-US" sz="2400" dirty="0"/>
                            <a:t>FF</a:t>
                          </a:r>
                          <a:endParaRPr lang="ru-RU" sz="2400" dirty="0"/>
                        </a:p>
                      </a:txBody>
                      <a:tcPr anchor="ctr"/>
                    </a:tc>
                    <a:tc>
                      <a:txBody>
                        <a:bodyPr/>
                        <a:lstStyle/>
                        <a:p>
                          <a:pPr algn="ctr"/>
                          <a:r>
                            <a:rPr lang="en-US" sz="2400" dirty="0"/>
                            <a:t>EC</a:t>
                          </a:r>
                          <a:endParaRPr lang="ru-RU" sz="2400" dirty="0"/>
                        </a:p>
                      </a:txBody>
                      <a:tcPr anchor="ctr"/>
                    </a:tc>
                    <a:tc>
                      <a:txBody>
                        <a:bodyPr/>
                        <a:lstStyle/>
                        <a:p>
                          <a:pPr algn="ctr"/>
                          <a:r>
                            <a:rPr lang="en-US" sz="2400" dirty="0"/>
                            <a:t>D</a:t>
                          </a:r>
                          <a:endParaRPr lang="ru-RU" sz="2400" dirty="0"/>
                        </a:p>
                      </a:txBody>
                      <a:tcPr anchor="ctr"/>
                    </a:tc>
                    <a:tc>
                      <a:txBody>
                        <a:bodyPr/>
                        <a:lstStyle/>
                        <a:p>
                          <a:pPr algn="ctr"/>
                          <a:r>
                            <a:rPr lang="en-US" sz="2400" dirty="0"/>
                            <a:t>PR</a:t>
                          </a:r>
                          <a:endParaRPr lang="ru-RU" sz="2400" dirty="0"/>
                        </a:p>
                      </a:txBody>
                      <a:tcPr anchor="ctr"/>
                    </a:tc>
                    <a:tc>
                      <a:txBody>
                        <a:bodyPr/>
                        <a:lstStyle/>
                        <a:p>
                          <a:pPr algn="ctr"/>
                          <a:r>
                            <a:rPr lang="en-US" sz="2400" dirty="0"/>
                            <a:t>FS</a:t>
                          </a:r>
                          <a:endParaRPr lang="ru-RU" sz="2400" dirty="0"/>
                        </a:p>
                      </a:txBody>
                      <a:tcPr anchor="ctr"/>
                    </a:tc>
                    <a:tc>
                      <a:txBody>
                        <a:bodyPr/>
                        <a:lstStyle/>
                        <a:p>
                          <a:pPr algn="ctr"/>
                          <a:r>
                            <a:rPr lang="en-US" sz="2400" dirty="0"/>
                            <a:t>GT</a:t>
                          </a:r>
                          <a:endParaRPr lang="ru-RU" sz="2400" dirty="0"/>
                        </a:p>
                      </a:txBody>
                      <a:tcPr anchor="ctr"/>
                    </a:tc>
                    <a:tc>
                      <a:txBody>
                        <a:bodyPr/>
                        <a:lstStyle/>
                        <a:p>
                          <a:pPr algn="ctr"/>
                          <a:r>
                            <a:rPr lang="en-US" sz="2400" dirty="0"/>
                            <a:t>RTF</a:t>
                          </a:r>
                          <a:endParaRPr lang="ru-RU" sz="2400" dirty="0"/>
                        </a:p>
                      </a:txBody>
                      <a:tcPr anchor="ctr"/>
                    </a:tc>
                    <a:extLst>
                      <a:ext uri="{0D108BD9-81ED-4DB2-BD59-A6C34878D82A}">
                        <a16:rowId xmlns:a16="http://schemas.microsoft.com/office/drawing/2014/main" val="2586668510"/>
                      </a:ext>
                    </a:extLst>
                  </a:tr>
                  <a:tr h="457200">
                    <a:tc vMerge="1">
                      <a:txBody>
                        <a:bodyPr/>
                        <a:lstStyle/>
                        <a:p>
                          <a:endParaRPr lang="ru-RU"/>
                        </a:p>
                      </a:txBody>
                      <a:tcPr/>
                    </a:tc>
                    <a:tc gridSpan="7">
                      <a:txBody>
                        <a:bodyPr/>
                        <a:lstStyle/>
                        <a:p>
                          <a:endParaRPr lang="ru-RU"/>
                        </a:p>
                      </a:txBody>
                      <a:tcPr anchor="ctr">
                        <a:blipFill>
                          <a:blip r:embed="rId8"/>
                          <a:stretch>
                            <a:fillRect l="-14371" t="-109333" r="-132" b="-332000"/>
                          </a:stretch>
                        </a:blipFill>
                      </a:tcPr>
                    </a:tc>
                    <a:tc hMerge="1">
                      <a:txBody>
                        <a:bodyPr/>
                        <a:lstStyle/>
                        <a:p>
                          <a:pPr algn="ctr"/>
                          <a:endParaRPr lang="ru-RU" sz="2400" dirty="0"/>
                        </a:p>
                      </a:txBody>
                      <a:tcPr/>
                    </a:tc>
                    <a:tc hMerge="1">
                      <a:txBody>
                        <a:bodyPr/>
                        <a:lstStyle/>
                        <a:p>
                          <a:pPr algn="ctr"/>
                          <a:endParaRPr lang="ru-RU" sz="2400" dirty="0"/>
                        </a:p>
                      </a:txBody>
                      <a:tcPr/>
                    </a:tc>
                    <a:tc hMerge="1">
                      <a:txBody>
                        <a:bodyPr/>
                        <a:lstStyle/>
                        <a:p>
                          <a:pPr algn="ctr"/>
                          <a:endParaRPr lang="ru-RU" sz="2400" dirty="0"/>
                        </a:p>
                      </a:txBody>
                      <a:tcPr/>
                    </a:tc>
                    <a:tc hMerge="1">
                      <a:txBody>
                        <a:bodyPr/>
                        <a:lstStyle/>
                        <a:p>
                          <a:pPr algn="ctr"/>
                          <a:endParaRPr lang="ru-RU" sz="2400" dirty="0"/>
                        </a:p>
                      </a:txBody>
                      <a:tcPr/>
                    </a:tc>
                    <a:tc hMerge="1">
                      <a:txBody>
                        <a:bodyPr/>
                        <a:lstStyle/>
                        <a:p>
                          <a:pPr algn="ctr"/>
                          <a:endParaRPr lang="ru-RU" sz="2400" dirty="0"/>
                        </a:p>
                      </a:txBody>
                      <a:tcPr/>
                    </a:tc>
                    <a:tc hMerge="1">
                      <a:txBody>
                        <a:bodyPr/>
                        <a:lstStyle/>
                        <a:p>
                          <a:pPr algn="ctr"/>
                          <a:endParaRPr lang="ru-RU" sz="2400" dirty="0"/>
                        </a:p>
                      </a:txBody>
                      <a:tcPr/>
                    </a:tc>
                    <a:extLst>
                      <a:ext uri="{0D108BD9-81ED-4DB2-BD59-A6C34878D82A}">
                        <a16:rowId xmlns:a16="http://schemas.microsoft.com/office/drawing/2014/main" val="157093345"/>
                      </a:ext>
                    </a:extLst>
                  </a:tr>
                  <a:tr h="457200">
                    <a:tc>
                      <a:txBody>
                        <a:bodyPr/>
                        <a:lstStyle/>
                        <a:p>
                          <a:pPr algn="ctr"/>
                          <a:r>
                            <a:rPr lang="ru-RU" sz="2400" dirty="0"/>
                            <a:t>1</a:t>
                          </a:r>
                        </a:p>
                      </a:txBody>
                      <a:tcPr anchor="ctr"/>
                    </a:tc>
                    <a:tc>
                      <a:txBody>
                        <a:bodyPr/>
                        <a:lstStyle/>
                        <a:p>
                          <a:pPr algn="ctr" rtl="0" fontAlgn="ctr"/>
                          <a:r>
                            <a:rPr lang="ru-RU" sz="2000" b="0" i="0" u="none" strike="noStrike">
                              <a:solidFill>
                                <a:srgbClr val="000000"/>
                              </a:solidFill>
                              <a:effectLst/>
                              <a:latin typeface="Calibri" panose="020F0502020204030204" pitchFamily="34" charset="0"/>
                            </a:rPr>
                            <a:t>5,53781</a:t>
                          </a:r>
                        </a:p>
                      </a:txBody>
                      <a:tcPr marL="7620" marR="7620" marT="7620" marB="0" anchor="ctr">
                        <a:solidFill>
                          <a:srgbClr val="C3E5CE"/>
                        </a:solidFill>
                      </a:tcPr>
                    </a:tc>
                    <a:tc>
                      <a:txBody>
                        <a:bodyPr/>
                        <a:lstStyle/>
                        <a:p>
                          <a:pPr algn="ctr" rtl="0" fontAlgn="ctr"/>
                          <a:r>
                            <a:rPr lang="ru-RU" sz="2000" b="0" i="0" u="none" strike="noStrike">
                              <a:solidFill>
                                <a:srgbClr val="000000"/>
                              </a:solidFill>
                              <a:effectLst/>
                              <a:latin typeface="Calibri" panose="020F0502020204030204" pitchFamily="34" charset="0"/>
                            </a:rPr>
                            <a:t>11,7614</a:t>
                          </a:r>
                        </a:p>
                      </a:txBody>
                      <a:tcPr marL="7620" marR="7620" marT="7620" marB="0" anchor="ctr">
                        <a:solidFill>
                          <a:srgbClr val="F8696B"/>
                        </a:solidFill>
                      </a:tcPr>
                    </a:tc>
                    <a:tc>
                      <a:txBody>
                        <a:bodyPr/>
                        <a:lstStyle/>
                        <a:p>
                          <a:pPr algn="ctr" rtl="0" fontAlgn="ctr"/>
                          <a:r>
                            <a:rPr lang="ru-RU" sz="2000" b="0" i="0" u="none" strike="noStrike">
                              <a:solidFill>
                                <a:srgbClr val="000000"/>
                              </a:solidFill>
                              <a:effectLst/>
                              <a:latin typeface="Calibri" panose="020F0502020204030204" pitchFamily="34" charset="0"/>
                            </a:rPr>
                            <a:t>10,0329</a:t>
                          </a:r>
                        </a:p>
                      </a:txBody>
                      <a:tcPr marL="7620" marR="7620" marT="7620" marB="0" anchor="ctr">
                        <a:solidFill>
                          <a:schemeClr val="bg1"/>
                        </a:solidFill>
                      </a:tcPr>
                    </a:tc>
                    <a:tc>
                      <a:txBody>
                        <a:bodyPr/>
                        <a:lstStyle/>
                        <a:p>
                          <a:pPr algn="ctr" rtl="0" fontAlgn="ctr"/>
                          <a:r>
                            <a:rPr lang="ru-RU" sz="2000" b="0" i="0" u="none" strike="noStrike">
                              <a:solidFill>
                                <a:srgbClr val="000000"/>
                              </a:solidFill>
                              <a:effectLst/>
                              <a:latin typeface="Calibri" panose="020F0502020204030204" pitchFamily="34" charset="0"/>
                            </a:rPr>
                            <a:t>10,0437</a:t>
                          </a:r>
                        </a:p>
                      </a:txBody>
                      <a:tcPr marL="7620" marR="7620" marT="7620" marB="0" anchor="ctr">
                        <a:solidFill>
                          <a:schemeClr val="bg1"/>
                        </a:solidFill>
                      </a:tcPr>
                    </a:tc>
                    <a:tc>
                      <a:txBody>
                        <a:bodyPr/>
                        <a:lstStyle/>
                        <a:p>
                          <a:pPr algn="ctr" rtl="0" fontAlgn="ctr"/>
                          <a:r>
                            <a:rPr lang="ru-RU" sz="2000" b="0" i="0" u="none" strike="noStrike" dirty="0">
                              <a:solidFill>
                                <a:srgbClr val="000000"/>
                              </a:solidFill>
                              <a:effectLst/>
                              <a:latin typeface="Calibri" panose="020F0502020204030204" pitchFamily="34" charset="0"/>
                            </a:rPr>
                            <a:t>9,89717</a:t>
                          </a:r>
                        </a:p>
                      </a:txBody>
                      <a:tcPr marL="7620" marR="7620" marT="7620" marB="0" anchor="ctr">
                        <a:solidFill>
                          <a:schemeClr val="bg1"/>
                        </a:solidFill>
                      </a:tcPr>
                    </a:tc>
                    <a:tc>
                      <a:txBody>
                        <a:bodyPr/>
                        <a:lstStyle/>
                        <a:p>
                          <a:pPr algn="ctr" rtl="0" fontAlgn="ctr"/>
                          <a:r>
                            <a:rPr lang="ru-RU" sz="2000" b="0" i="0" u="none" strike="noStrike">
                              <a:solidFill>
                                <a:srgbClr val="000000"/>
                              </a:solidFill>
                              <a:effectLst/>
                              <a:latin typeface="Calibri" panose="020F0502020204030204" pitchFamily="34" charset="0"/>
                            </a:rPr>
                            <a:t>1,68296</a:t>
                          </a:r>
                        </a:p>
                      </a:txBody>
                      <a:tcPr marL="7620" marR="7620" marT="7620" marB="0" anchor="ctr">
                        <a:solidFill>
                          <a:srgbClr val="C3E5CE"/>
                        </a:solidFill>
                      </a:tcPr>
                    </a:tc>
                    <a:tc>
                      <a:txBody>
                        <a:bodyPr/>
                        <a:lstStyle/>
                        <a:p>
                          <a:pPr algn="ctr" rtl="0" fontAlgn="ctr"/>
                          <a:r>
                            <a:rPr lang="ru-RU" sz="2000" b="0" i="0" u="none" strike="noStrike">
                              <a:solidFill>
                                <a:srgbClr val="000000"/>
                              </a:solidFill>
                              <a:effectLst/>
                              <a:latin typeface="Calibri" panose="020F0502020204030204" pitchFamily="34" charset="0"/>
                            </a:rPr>
                            <a:t>0,034213</a:t>
                          </a:r>
                        </a:p>
                      </a:txBody>
                      <a:tcPr marL="7620" marR="7620" marT="7620" marB="0" anchor="ctr">
                        <a:solidFill>
                          <a:srgbClr val="63BE7B"/>
                        </a:solidFill>
                      </a:tcPr>
                    </a:tc>
                    <a:extLst>
                      <a:ext uri="{0D108BD9-81ED-4DB2-BD59-A6C34878D82A}">
                        <a16:rowId xmlns:a16="http://schemas.microsoft.com/office/drawing/2014/main" val="3648934619"/>
                      </a:ext>
                    </a:extLst>
                  </a:tr>
                  <a:tr h="457200">
                    <a:tc>
                      <a:txBody>
                        <a:bodyPr/>
                        <a:lstStyle/>
                        <a:p>
                          <a:pPr algn="ctr"/>
                          <a:r>
                            <a:rPr lang="ru-RU" sz="2400" dirty="0"/>
                            <a:t>2</a:t>
                          </a:r>
                        </a:p>
                      </a:txBody>
                      <a:tcPr anchor="ctr"/>
                    </a:tc>
                    <a:tc>
                      <a:txBody>
                        <a:bodyPr/>
                        <a:lstStyle/>
                        <a:p>
                          <a:pPr algn="ctr" rtl="0" fontAlgn="ctr"/>
                          <a:r>
                            <a:rPr lang="ru-RU" sz="2000" b="0" i="0" u="none" strike="noStrike">
                              <a:solidFill>
                                <a:srgbClr val="000000"/>
                              </a:solidFill>
                              <a:effectLst/>
                              <a:latin typeface="Calibri" panose="020F0502020204030204" pitchFamily="34" charset="0"/>
                            </a:rPr>
                            <a:t>8,51387</a:t>
                          </a:r>
                        </a:p>
                      </a:txBody>
                      <a:tcPr marL="7620" marR="7620" marT="7620" marB="0" anchor="ctr">
                        <a:solidFill>
                          <a:srgbClr val="C3E5CE"/>
                        </a:solidFill>
                      </a:tcPr>
                    </a:tc>
                    <a:tc>
                      <a:txBody>
                        <a:bodyPr/>
                        <a:lstStyle/>
                        <a:p>
                          <a:pPr algn="ctr" rtl="0" fontAlgn="ctr"/>
                          <a:r>
                            <a:rPr lang="ru-RU" sz="2000" b="0" i="0" u="none" strike="noStrike">
                              <a:solidFill>
                                <a:srgbClr val="000000"/>
                              </a:solidFill>
                              <a:effectLst/>
                              <a:latin typeface="Calibri" panose="020F0502020204030204" pitchFamily="34" charset="0"/>
                            </a:rPr>
                            <a:t>17,9454</a:t>
                          </a:r>
                        </a:p>
                      </a:txBody>
                      <a:tcPr marL="7620" marR="7620" marT="7620" marB="0" anchor="ctr">
                        <a:solidFill>
                          <a:srgbClr val="F8696B"/>
                        </a:solidFill>
                      </a:tcPr>
                    </a:tc>
                    <a:tc>
                      <a:txBody>
                        <a:bodyPr/>
                        <a:lstStyle/>
                        <a:p>
                          <a:pPr algn="ctr" rtl="0" fontAlgn="ctr"/>
                          <a:r>
                            <a:rPr lang="ru-RU" sz="2000" b="0" i="0" u="none" strike="noStrike" dirty="0">
                              <a:solidFill>
                                <a:srgbClr val="000000"/>
                              </a:solidFill>
                              <a:effectLst/>
                              <a:latin typeface="Calibri" panose="020F0502020204030204" pitchFamily="34" charset="0"/>
                            </a:rPr>
                            <a:t>14,5506</a:t>
                          </a:r>
                        </a:p>
                      </a:txBody>
                      <a:tcPr marL="7620" marR="7620" marT="7620" marB="0" anchor="ctr">
                        <a:solidFill>
                          <a:srgbClr val="FCF3F6"/>
                        </a:solidFill>
                      </a:tcPr>
                    </a:tc>
                    <a:tc>
                      <a:txBody>
                        <a:bodyPr/>
                        <a:lstStyle/>
                        <a:p>
                          <a:pPr algn="ctr" rtl="0" fontAlgn="ctr"/>
                          <a:r>
                            <a:rPr lang="ru-RU" sz="2000" b="0" i="0" u="none" strike="noStrike">
                              <a:solidFill>
                                <a:srgbClr val="000000"/>
                              </a:solidFill>
                              <a:effectLst/>
                              <a:latin typeface="Calibri" panose="020F0502020204030204" pitchFamily="34" charset="0"/>
                            </a:rPr>
                            <a:t>14,5287</a:t>
                          </a:r>
                        </a:p>
                      </a:txBody>
                      <a:tcPr marL="7620" marR="7620" marT="7620" marB="0" anchor="ctr">
                        <a:solidFill>
                          <a:schemeClr val="bg1"/>
                        </a:solidFill>
                      </a:tcPr>
                    </a:tc>
                    <a:tc>
                      <a:txBody>
                        <a:bodyPr/>
                        <a:lstStyle/>
                        <a:p>
                          <a:pPr algn="ctr" rtl="0" fontAlgn="ctr"/>
                          <a:r>
                            <a:rPr lang="ru-RU" sz="2000" b="0" i="0" u="none" strike="noStrike">
                              <a:solidFill>
                                <a:srgbClr val="000000"/>
                              </a:solidFill>
                              <a:effectLst/>
                              <a:latin typeface="Calibri" panose="020F0502020204030204" pitchFamily="34" charset="0"/>
                            </a:rPr>
                            <a:t>14,3446</a:t>
                          </a:r>
                        </a:p>
                      </a:txBody>
                      <a:tcPr marL="7620" marR="7620" marT="7620" marB="0" anchor="ctr">
                        <a:solidFill>
                          <a:schemeClr val="bg1"/>
                        </a:solidFill>
                      </a:tcPr>
                    </a:tc>
                    <a:tc>
                      <a:txBody>
                        <a:bodyPr/>
                        <a:lstStyle/>
                        <a:p>
                          <a:pPr algn="ctr" rtl="0" fontAlgn="ctr"/>
                          <a:r>
                            <a:rPr lang="ru-RU" sz="2000" b="0" i="0" u="none" strike="noStrike">
                              <a:solidFill>
                                <a:srgbClr val="000000"/>
                              </a:solidFill>
                              <a:effectLst/>
                              <a:latin typeface="Calibri" panose="020F0502020204030204" pitchFamily="34" charset="0"/>
                            </a:rPr>
                            <a:t>3,69998</a:t>
                          </a:r>
                        </a:p>
                      </a:txBody>
                      <a:tcPr marL="7620" marR="7620" marT="7620" marB="0" anchor="ctr">
                        <a:solidFill>
                          <a:srgbClr val="C3E5CE"/>
                        </a:solidFill>
                      </a:tcPr>
                    </a:tc>
                    <a:tc>
                      <a:txBody>
                        <a:bodyPr/>
                        <a:lstStyle/>
                        <a:p>
                          <a:pPr algn="ctr" rtl="0" fontAlgn="ctr"/>
                          <a:r>
                            <a:rPr lang="ru-RU" sz="2000" b="0" i="0" u="none" strike="noStrike">
                              <a:solidFill>
                                <a:srgbClr val="000000"/>
                              </a:solidFill>
                              <a:effectLst/>
                              <a:latin typeface="Calibri" panose="020F0502020204030204" pitchFamily="34" charset="0"/>
                            </a:rPr>
                            <a:t>0,069309</a:t>
                          </a:r>
                        </a:p>
                      </a:txBody>
                      <a:tcPr marL="7620" marR="7620" marT="7620" marB="0" anchor="ctr">
                        <a:solidFill>
                          <a:srgbClr val="63BE7B"/>
                        </a:solidFill>
                      </a:tcPr>
                    </a:tc>
                    <a:extLst>
                      <a:ext uri="{0D108BD9-81ED-4DB2-BD59-A6C34878D82A}">
                        <a16:rowId xmlns:a16="http://schemas.microsoft.com/office/drawing/2014/main" val="2938354580"/>
                      </a:ext>
                    </a:extLst>
                  </a:tr>
                  <a:tr h="457200">
                    <a:tc>
                      <a:txBody>
                        <a:bodyPr/>
                        <a:lstStyle/>
                        <a:p>
                          <a:pPr algn="ctr"/>
                          <a:r>
                            <a:rPr lang="en-US" sz="2400" dirty="0"/>
                            <a:t>3</a:t>
                          </a:r>
                        </a:p>
                      </a:txBody>
                      <a:tcPr anchor="ctr"/>
                    </a:tc>
                    <a:tc>
                      <a:txBody>
                        <a:bodyPr/>
                        <a:lstStyle/>
                        <a:p>
                          <a:pPr algn="ctr" rtl="0" fontAlgn="ctr"/>
                          <a:r>
                            <a:rPr lang="ru-RU" sz="2000" b="0" i="0" u="none" strike="noStrike">
                              <a:solidFill>
                                <a:srgbClr val="000000"/>
                              </a:solidFill>
                              <a:effectLst/>
                              <a:latin typeface="Calibri" panose="020F0502020204030204" pitchFamily="34" charset="0"/>
                            </a:rPr>
                            <a:t>12,6396</a:t>
                          </a:r>
                        </a:p>
                      </a:txBody>
                      <a:tcPr marL="7620" marR="7620" marT="7620" marB="0" anchor="ctr">
                        <a:solidFill>
                          <a:srgbClr val="C3E5CE"/>
                        </a:solidFill>
                      </a:tcPr>
                    </a:tc>
                    <a:tc>
                      <a:txBody>
                        <a:bodyPr/>
                        <a:lstStyle/>
                        <a:p>
                          <a:pPr algn="ctr" rtl="0" fontAlgn="ctr"/>
                          <a:r>
                            <a:rPr lang="ru-RU" sz="2000" b="0" i="0" u="none" strike="noStrike">
                              <a:solidFill>
                                <a:srgbClr val="000000"/>
                              </a:solidFill>
                              <a:effectLst/>
                              <a:latin typeface="Calibri" panose="020F0502020204030204" pitchFamily="34" charset="0"/>
                            </a:rPr>
                            <a:t>29,1201</a:t>
                          </a:r>
                        </a:p>
                      </a:txBody>
                      <a:tcPr marL="7620" marR="7620" marT="7620" marB="0" anchor="ctr">
                        <a:solidFill>
                          <a:srgbClr val="F8696B"/>
                        </a:solidFill>
                      </a:tcPr>
                    </a:tc>
                    <a:tc>
                      <a:txBody>
                        <a:bodyPr/>
                        <a:lstStyle/>
                        <a:p>
                          <a:pPr algn="ctr" rtl="0" fontAlgn="ctr"/>
                          <a:r>
                            <a:rPr lang="ru-RU" sz="2000" b="0" i="0" u="none" strike="noStrike" dirty="0">
                              <a:solidFill>
                                <a:srgbClr val="000000"/>
                              </a:solidFill>
                              <a:effectLst/>
                              <a:latin typeface="Calibri" panose="020F0502020204030204" pitchFamily="34" charset="0"/>
                            </a:rPr>
                            <a:t>26,8957</a:t>
                          </a:r>
                        </a:p>
                      </a:txBody>
                      <a:tcPr marL="7620" marR="7620" marT="7620" marB="0" anchor="ctr">
                        <a:solidFill>
                          <a:srgbClr val="FCF3F6"/>
                        </a:solidFill>
                      </a:tcPr>
                    </a:tc>
                    <a:tc>
                      <a:txBody>
                        <a:bodyPr/>
                        <a:lstStyle/>
                        <a:p>
                          <a:pPr algn="ctr" rtl="0" fontAlgn="ctr"/>
                          <a:r>
                            <a:rPr lang="ru-RU" sz="2000" b="0" i="0" u="none" strike="noStrike" dirty="0">
                              <a:solidFill>
                                <a:srgbClr val="000000"/>
                              </a:solidFill>
                              <a:effectLst/>
                              <a:latin typeface="Calibri" panose="020F0502020204030204" pitchFamily="34" charset="0"/>
                            </a:rPr>
                            <a:t>26,6517</a:t>
                          </a:r>
                        </a:p>
                      </a:txBody>
                      <a:tcPr marL="7620" marR="7620" marT="7620" marB="0" anchor="ctr">
                        <a:solidFill>
                          <a:srgbClr val="FCF3F6"/>
                        </a:solidFill>
                      </a:tcPr>
                    </a:tc>
                    <a:tc>
                      <a:txBody>
                        <a:bodyPr/>
                        <a:lstStyle/>
                        <a:p>
                          <a:pPr algn="ctr" rtl="0" fontAlgn="ctr"/>
                          <a:r>
                            <a:rPr lang="ru-RU" sz="2000" b="0" i="0" u="none" strike="noStrike">
                              <a:solidFill>
                                <a:srgbClr val="000000"/>
                              </a:solidFill>
                              <a:effectLst/>
                              <a:latin typeface="Calibri" panose="020F0502020204030204" pitchFamily="34" charset="0"/>
                            </a:rPr>
                            <a:t>26,6073</a:t>
                          </a:r>
                        </a:p>
                      </a:txBody>
                      <a:tcPr marL="7620" marR="7620" marT="7620" marB="0" anchor="ctr">
                        <a:solidFill>
                          <a:schemeClr val="bg1"/>
                        </a:solidFill>
                      </a:tcPr>
                    </a:tc>
                    <a:tc>
                      <a:txBody>
                        <a:bodyPr/>
                        <a:lstStyle/>
                        <a:p>
                          <a:pPr algn="ctr" rtl="0" fontAlgn="ctr"/>
                          <a:r>
                            <a:rPr lang="ru-RU" sz="2000" b="0" i="0" u="none" strike="noStrike">
                              <a:solidFill>
                                <a:srgbClr val="000000"/>
                              </a:solidFill>
                              <a:effectLst/>
                              <a:latin typeface="Calibri" panose="020F0502020204030204" pitchFamily="34" charset="0"/>
                            </a:rPr>
                            <a:t>6,01439</a:t>
                          </a:r>
                        </a:p>
                      </a:txBody>
                      <a:tcPr marL="7620" marR="7620" marT="7620" marB="0" anchor="ctr">
                        <a:solidFill>
                          <a:srgbClr val="C3E5CE"/>
                        </a:solidFill>
                      </a:tcPr>
                    </a:tc>
                    <a:tc>
                      <a:txBody>
                        <a:bodyPr/>
                        <a:lstStyle/>
                        <a:p>
                          <a:pPr algn="ctr" rtl="0" fontAlgn="ctr"/>
                          <a:r>
                            <a:rPr lang="ru-RU" sz="2000" b="0" i="0" u="none" strike="noStrike" dirty="0">
                              <a:solidFill>
                                <a:srgbClr val="000000"/>
                              </a:solidFill>
                              <a:effectLst/>
                              <a:latin typeface="Calibri" panose="020F0502020204030204" pitchFamily="34" charset="0"/>
                            </a:rPr>
                            <a:t>0,103685</a:t>
                          </a:r>
                        </a:p>
                      </a:txBody>
                      <a:tcPr marL="7620" marR="7620" marT="7620" marB="0" anchor="ctr">
                        <a:solidFill>
                          <a:srgbClr val="63BE7B"/>
                        </a:solidFill>
                      </a:tcPr>
                    </a:tc>
                    <a:extLst>
                      <a:ext uri="{0D108BD9-81ED-4DB2-BD59-A6C34878D82A}">
                        <a16:rowId xmlns:a16="http://schemas.microsoft.com/office/drawing/2014/main" val="3847297762"/>
                      </a:ext>
                    </a:extLst>
                  </a:tr>
                </a:tbl>
              </a:graphicData>
            </a:graphic>
          </p:graphicFrame>
        </mc:Fallback>
      </mc:AlternateContent>
      <p:grpSp>
        <p:nvGrpSpPr>
          <p:cNvPr id="14" name="Группа 13">
            <a:extLst>
              <a:ext uri="{FF2B5EF4-FFF2-40B4-BE49-F238E27FC236}">
                <a16:creationId xmlns:a16="http://schemas.microsoft.com/office/drawing/2014/main" id="{3DB1CD7E-CC50-4A62-497F-A31EC068F954}"/>
              </a:ext>
            </a:extLst>
          </p:cNvPr>
          <p:cNvGrpSpPr/>
          <p:nvPr/>
        </p:nvGrpSpPr>
        <p:grpSpPr>
          <a:xfrm>
            <a:off x="11252718" y="3429000"/>
            <a:ext cx="647786" cy="1273629"/>
            <a:chOff x="11252718" y="3429000"/>
            <a:chExt cx="647786" cy="1273629"/>
          </a:xfrm>
        </p:grpSpPr>
        <p:sp>
          <p:nvSpPr>
            <p:cNvPr id="2" name="Овал 1">
              <a:extLst>
                <a:ext uri="{FF2B5EF4-FFF2-40B4-BE49-F238E27FC236}">
                  <a16:creationId xmlns:a16="http://schemas.microsoft.com/office/drawing/2014/main" id="{5FA1791B-335C-3100-6E1B-B51095797E54}"/>
                </a:ext>
              </a:extLst>
            </p:cNvPr>
            <p:cNvSpPr/>
            <p:nvPr/>
          </p:nvSpPr>
          <p:spPr>
            <a:xfrm>
              <a:off x="11252718" y="4031332"/>
              <a:ext cx="647786" cy="67129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E22CB527-141E-78D2-057E-95F877240F10}"/>
                </a:ext>
              </a:extLst>
            </p:cNvPr>
            <p:cNvSpPr txBox="1"/>
            <p:nvPr/>
          </p:nvSpPr>
          <p:spPr>
            <a:xfrm>
              <a:off x="11470518" y="3429000"/>
              <a:ext cx="391886" cy="646331"/>
            </a:xfrm>
            <a:prstGeom prst="rect">
              <a:avLst/>
            </a:prstGeom>
            <a:noFill/>
          </p:spPr>
          <p:txBody>
            <a:bodyPr wrap="square" rtlCol="0">
              <a:spAutoFit/>
            </a:bodyPr>
            <a:lstStyle/>
            <a:p>
              <a:pPr algn="ctr"/>
              <a:r>
                <a:rPr lang="ru-RU" sz="3600" b="1" dirty="0">
                  <a:solidFill>
                    <a:srgbClr val="FF0000"/>
                  </a:solidFill>
                </a:rPr>
                <a:t>1</a:t>
              </a:r>
            </a:p>
          </p:txBody>
        </p:sp>
      </p:grpSp>
      <p:grpSp>
        <p:nvGrpSpPr>
          <p:cNvPr id="16" name="Группа 15">
            <a:extLst>
              <a:ext uri="{FF2B5EF4-FFF2-40B4-BE49-F238E27FC236}">
                <a16:creationId xmlns:a16="http://schemas.microsoft.com/office/drawing/2014/main" id="{1C5DFEBE-DBFF-85FC-AEF0-ECB2997EC993}"/>
              </a:ext>
            </a:extLst>
          </p:cNvPr>
          <p:cNvGrpSpPr/>
          <p:nvPr/>
        </p:nvGrpSpPr>
        <p:grpSpPr>
          <a:xfrm>
            <a:off x="8845420" y="1636933"/>
            <a:ext cx="991937" cy="1061492"/>
            <a:chOff x="8845420" y="1636933"/>
            <a:chExt cx="991937" cy="1061492"/>
          </a:xfrm>
        </p:grpSpPr>
        <p:sp>
          <p:nvSpPr>
            <p:cNvPr id="9" name="Овал 8">
              <a:extLst>
                <a:ext uri="{FF2B5EF4-FFF2-40B4-BE49-F238E27FC236}">
                  <a16:creationId xmlns:a16="http://schemas.microsoft.com/office/drawing/2014/main" id="{DE858E25-49DD-EB10-D0D7-7D3876CC58ED}"/>
                </a:ext>
              </a:extLst>
            </p:cNvPr>
            <p:cNvSpPr/>
            <p:nvPr/>
          </p:nvSpPr>
          <p:spPr>
            <a:xfrm>
              <a:off x="8845420" y="2076892"/>
              <a:ext cx="603379" cy="621533"/>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a:extLst>
                <a:ext uri="{FF2B5EF4-FFF2-40B4-BE49-F238E27FC236}">
                  <a16:creationId xmlns:a16="http://schemas.microsoft.com/office/drawing/2014/main" id="{9920BEEC-73DD-158C-1C6E-CFB4FEE0CB65}"/>
                </a:ext>
              </a:extLst>
            </p:cNvPr>
            <p:cNvSpPr txBox="1"/>
            <p:nvPr/>
          </p:nvSpPr>
          <p:spPr>
            <a:xfrm>
              <a:off x="9445471" y="1636933"/>
              <a:ext cx="391886" cy="646331"/>
            </a:xfrm>
            <a:prstGeom prst="rect">
              <a:avLst/>
            </a:prstGeom>
            <a:noFill/>
          </p:spPr>
          <p:txBody>
            <a:bodyPr wrap="square" rtlCol="0">
              <a:spAutoFit/>
            </a:bodyPr>
            <a:lstStyle/>
            <a:p>
              <a:pPr algn="ctr"/>
              <a:r>
                <a:rPr lang="ru-RU" sz="3600" b="1" dirty="0">
                  <a:solidFill>
                    <a:srgbClr val="FF0000"/>
                  </a:solidFill>
                </a:rPr>
                <a:t>2</a:t>
              </a:r>
            </a:p>
          </p:txBody>
        </p:sp>
      </p:grpSp>
      <p:grpSp>
        <p:nvGrpSpPr>
          <p:cNvPr id="17" name="Группа 16">
            <a:extLst>
              <a:ext uri="{FF2B5EF4-FFF2-40B4-BE49-F238E27FC236}">
                <a16:creationId xmlns:a16="http://schemas.microsoft.com/office/drawing/2014/main" id="{B75B2F64-944A-F952-163F-258854DE288C}"/>
              </a:ext>
            </a:extLst>
          </p:cNvPr>
          <p:cNvGrpSpPr/>
          <p:nvPr/>
        </p:nvGrpSpPr>
        <p:grpSpPr>
          <a:xfrm>
            <a:off x="4746171" y="-33892"/>
            <a:ext cx="1168683" cy="836275"/>
            <a:chOff x="4746171" y="-33892"/>
            <a:chExt cx="1168683" cy="836275"/>
          </a:xfrm>
        </p:grpSpPr>
        <p:sp>
          <p:nvSpPr>
            <p:cNvPr id="8" name="Овал 7">
              <a:extLst>
                <a:ext uri="{FF2B5EF4-FFF2-40B4-BE49-F238E27FC236}">
                  <a16:creationId xmlns:a16="http://schemas.microsoft.com/office/drawing/2014/main" id="{C3C8079E-C7B1-6505-58B0-E2C7FC85151D}"/>
                </a:ext>
              </a:extLst>
            </p:cNvPr>
            <p:cNvSpPr/>
            <p:nvPr/>
          </p:nvSpPr>
          <p:spPr>
            <a:xfrm>
              <a:off x="4746171" y="180850"/>
              <a:ext cx="603379" cy="621533"/>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a:extLst>
                <a:ext uri="{FF2B5EF4-FFF2-40B4-BE49-F238E27FC236}">
                  <a16:creationId xmlns:a16="http://schemas.microsoft.com/office/drawing/2014/main" id="{0B5A3BA5-8A96-742B-DCA8-5EB9FB19DFC6}"/>
                </a:ext>
              </a:extLst>
            </p:cNvPr>
            <p:cNvSpPr txBox="1"/>
            <p:nvPr/>
          </p:nvSpPr>
          <p:spPr>
            <a:xfrm>
              <a:off x="5522968" y="-33892"/>
              <a:ext cx="391886" cy="646331"/>
            </a:xfrm>
            <a:prstGeom prst="rect">
              <a:avLst/>
            </a:prstGeom>
            <a:noFill/>
          </p:spPr>
          <p:txBody>
            <a:bodyPr wrap="square" rtlCol="0">
              <a:spAutoFit/>
            </a:bodyPr>
            <a:lstStyle/>
            <a:p>
              <a:pPr algn="ctr"/>
              <a:r>
                <a:rPr lang="ru-RU" sz="3600" b="1" dirty="0">
                  <a:solidFill>
                    <a:srgbClr val="FF0000"/>
                  </a:solidFill>
                </a:rPr>
                <a:t>3</a:t>
              </a:r>
            </a:p>
          </p:txBody>
        </p:sp>
      </p:grpSp>
    </p:spTree>
    <p:extLst>
      <p:ext uri="{BB962C8B-B14F-4D97-AF65-F5344CB8AC3E}">
        <p14:creationId xmlns:p14="http://schemas.microsoft.com/office/powerpoint/2010/main" val="146867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76B65D74-1C3C-3A52-DE6E-34618FC94CF2}"/>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EB04AD32-AC27-7053-5C4C-4D0A52F3DC8B}"/>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Результаты</a:t>
            </a:r>
          </a:p>
        </p:txBody>
      </p:sp>
      <mc:AlternateContent xmlns:mc="http://schemas.openxmlformats.org/markup-compatibility/2006" xmlns:a14="http://schemas.microsoft.com/office/drawing/2010/main">
        <mc:Choice Requires="a14">
          <p:graphicFrame>
            <p:nvGraphicFramePr>
              <p:cNvPr id="7" name="Объект 6">
                <a:extLst>
                  <a:ext uri="{FF2B5EF4-FFF2-40B4-BE49-F238E27FC236}">
                    <a16:creationId xmlns:a16="http://schemas.microsoft.com/office/drawing/2014/main" id="{F2285EB1-C197-7437-B067-7A7CB48E14E2}"/>
                  </a:ext>
                </a:extLst>
              </p:cNvPr>
              <p:cNvGraphicFramePr>
                <a:graphicFrameLocks noGrp="1"/>
              </p:cNvGraphicFramePr>
              <p:nvPr>
                <p:ph idx="1"/>
                <p:extLst>
                  <p:ext uri="{D42A27DB-BD31-4B8C-83A1-F6EECF244321}">
                    <p14:modId xmlns:p14="http://schemas.microsoft.com/office/powerpoint/2010/main" val="1819670621"/>
                  </p:ext>
                </p:extLst>
              </p:nvPr>
            </p:nvGraphicFramePr>
            <p:xfrm>
              <a:off x="838200" y="1635125"/>
              <a:ext cx="10515600" cy="4993640"/>
            </p:xfrm>
            <a:graphic>
              <a:graphicData uri="http://schemas.openxmlformats.org/drawingml/2006/table">
                <a:tbl>
                  <a:tblPr firstRow="1" bandRow="1">
                    <a:tableStyleId>{0505E3EF-67EA-436B-97B2-0124C06EBD24}</a:tableStyleId>
                  </a:tblPr>
                  <a:tblGrid>
                    <a:gridCol w="1314450">
                      <a:extLst>
                        <a:ext uri="{9D8B030D-6E8A-4147-A177-3AD203B41FA5}">
                          <a16:colId xmlns:a16="http://schemas.microsoft.com/office/drawing/2014/main" val="636315508"/>
                        </a:ext>
                      </a:extLst>
                    </a:gridCol>
                    <a:gridCol w="1314450">
                      <a:extLst>
                        <a:ext uri="{9D8B030D-6E8A-4147-A177-3AD203B41FA5}">
                          <a16:colId xmlns:a16="http://schemas.microsoft.com/office/drawing/2014/main" val="798327277"/>
                        </a:ext>
                      </a:extLst>
                    </a:gridCol>
                    <a:gridCol w="1314450">
                      <a:extLst>
                        <a:ext uri="{9D8B030D-6E8A-4147-A177-3AD203B41FA5}">
                          <a16:colId xmlns:a16="http://schemas.microsoft.com/office/drawing/2014/main" val="3943619827"/>
                        </a:ext>
                      </a:extLst>
                    </a:gridCol>
                    <a:gridCol w="1314450">
                      <a:extLst>
                        <a:ext uri="{9D8B030D-6E8A-4147-A177-3AD203B41FA5}">
                          <a16:colId xmlns:a16="http://schemas.microsoft.com/office/drawing/2014/main" val="2102777779"/>
                        </a:ext>
                      </a:extLst>
                    </a:gridCol>
                    <a:gridCol w="1314450">
                      <a:extLst>
                        <a:ext uri="{9D8B030D-6E8A-4147-A177-3AD203B41FA5}">
                          <a16:colId xmlns:a16="http://schemas.microsoft.com/office/drawing/2014/main" val="1887168075"/>
                        </a:ext>
                      </a:extLst>
                    </a:gridCol>
                    <a:gridCol w="1314450">
                      <a:extLst>
                        <a:ext uri="{9D8B030D-6E8A-4147-A177-3AD203B41FA5}">
                          <a16:colId xmlns:a16="http://schemas.microsoft.com/office/drawing/2014/main" val="3298535260"/>
                        </a:ext>
                      </a:extLst>
                    </a:gridCol>
                    <a:gridCol w="1314450">
                      <a:extLst>
                        <a:ext uri="{9D8B030D-6E8A-4147-A177-3AD203B41FA5}">
                          <a16:colId xmlns:a16="http://schemas.microsoft.com/office/drawing/2014/main" val="3104696895"/>
                        </a:ext>
                      </a:extLst>
                    </a:gridCol>
                    <a:gridCol w="1314450">
                      <a:extLst>
                        <a:ext uri="{9D8B030D-6E8A-4147-A177-3AD203B41FA5}">
                          <a16:colId xmlns:a16="http://schemas.microsoft.com/office/drawing/2014/main" val="1063281527"/>
                        </a:ext>
                      </a:extLst>
                    </a:gridCol>
                  </a:tblGrid>
                  <a:tr h="228600">
                    <a:tc rowSpan="2">
                      <a:txBody>
                        <a:bodyPr/>
                        <a:lstStyle/>
                        <a:p>
                          <a:pPr algn="ctr"/>
                          <a:r>
                            <a:rPr lang="en-US" sz="2400" dirty="0">
                              <a:latin typeface="+mn-lt"/>
                            </a:rPr>
                            <a:t>V</a:t>
                          </a:r>
                          <a:endParaRPr lang="ru-RU" sz="2400" dirty="0">
                            <a:latin typeface="+mn-lt"/>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sz="2400" dirty="0">
                              <a:latin typeface="+mn-lt"/>
                            </a:rPr>
                            <a:t>FF</a:t>
                          </a:r>
                          <a:endParaRPr lang="ru-RU" sz="2400" dirty="0">
                            <a:latin typeface="+mn-lt"/>
                          </a:endParaRPr>
                        </a:p>
                      </a:txBody>
                      <a:tcPr anchor="ctr"/>
                    </a:tc>
                    <a:tc>
                      <a:txBody>
                        <a:bodyPr/>
                        <a:lstStyle/>
                        <a:p>
                          <a:pPr algn="ctr"/>
                          <a:r>
                            <a:rPr lang="en-US" sz="2400" dirty="0">
                              <a:latin typeface="+mn-lt"/>
                            </a:rPr>
                            <a:t>EC</a:t>
                          </a:r>
                          <a:endParaRPr lang="ru-RU" sz="2400" dirty="0">
                            <a:latin typeface="+mn-lt"/>
                          </a:endParaRPr>
                        </a:p>
                      </a:txBody>
                      <a:tcPr anchor="ctr"/>
                    </a:tc>
                    <a:tc>
                      <a:txBody>
                        <a:bodyPr/>
                        <a:lstStyle/>
                        <a:p>
                          <a:pPr algn="ctr"/>
                          <a:r>
                            <a:rPr lang="en-US" sz="2400" dirty="0">
                              <a:latin typeface="+mn-lt"/>
                            </a:rPr>
                            <a:t>D</a:t>
                          </a:r>
                          <a:endParaRPr lang="ru-RU" sz="2400" dirty="0">
                            <a:latin typeface="+mn-lt"/>
                          </a:endParaRPr>
                        </a:p>
                      </a:txBody>
                      <a:tcPr anchor="ctr"/>
                    </a:tc>
                    <a:tc>
                      <a:txBody>
                        <a:bodyPr/>
                        <a:lstStyle/>
                        <a:p>
                          <a:pPr algn="ctr"/>
                          <a:r>
                            <a:rPr lang="en-US" sz="2400" dirty="0">
                              <a:latin typeface="+mn-lt"/>
                            </a:rPr>
                            <a:t>PR</a:t>
                          </a:r>
                          <a:endParaRPr lang="ru-RU" sz="2400" dirty="0">
                            <a:latin typeface="+mn-lt"/>
                          </a:endParaRPr>
                        </a:p>
                      </a:txBody>
                      <a:tcPr anchor="ctr"/>
                    </a:tc>
                    <a:tc>
                      <a:txBody>
                        <a:bodyPr/>
                        <a:lstStyle/>
                        <a:p>
                          <a:pPr algn="ctr"/>
                          <a:r>
                            <a:rPr lang="en-US" sz="2400" dirty="0">
                              <a:latin typeface="+mn-lt"/>
                            </a:rPr>
                            <a:t>FS</a:t>
                          </a:r>
                          <a:endParaRPr lang="ru-RU" sz="2400" dirty="0">
                            <a:latin typeface="+mn-lt"/>
                          </a:endParaRPr>
                        </a:p>
                      </a:txBody>
                      <a:tcPr anchor="ctr"/>
                    </a:tc>
                    <a:tc>
                      <a:txBody>
                        <a:bodyPr/>
                        <a:lstStyle/>
                        <a:p>
                          <a:pPr algn="ctr"/>
                          <a:r>
                            <a:rPr lang="en-US" sz="2400" dirty="0">
                              <a:latin typeface="+mn-lt"/>
                            </a:rPr>
                            <a:t>GT</a:t>
                          </a:r>
                          <a:endParaRPr lang="ru-RU" sz="2400" dirty="0">
                            <a:latin typeface="+mn-lt"/>
                          </a:endParaRPr>
                        </a:p>
                      </a:txBody>
                      <a:tcPr anchor="ctr"/>
                    </a:tc>
                    <a:tc>
                      <a:txBody>
                        <a:bodyPr/>
                        <a:lstStyle/>
                        <a:p>
                          <a:pPr algn="ctr"/>
                          <a:r>
                            <a:rPr lang="en-US" sz="2400" dirty="0">
                              <a:latin typeface="+mn-lt"/>
                            </a:rPr>
                            <a:t>RTF</a:t>
                          </a:r>
                          <a:endParaRPr lang="ru-RU" sz="2400" dirty="0">
                            <a:latin typeface="+mn-lt"/>
                          </a:endParaRPr>
                        </a:p>
                      </a:txBody>
                      <a:tcPr anchor="ctr"/>
                    </a:tc>
                    <a:extLst>
                      <a:ext uri="{0D108BD9-81ED-4DB2-BD59-A6C34878D82A}">
                        <a16:rowId xmlns:a16="http://schemas.microsoft.com/office/drawing/2014/main" val="1708137939"/>
                      </a:ext>
                    </a:extLst>
                  </a:tr>
                  <a:tr h="228600">
                    <a:tc vMerge="1">
                      <a:txBody>
                        <a:bodyPr/>
                        <a:lstStyle/>
                        <a:p>
                          <a:endParaRPr lang="ru-RU"/>
                        </a:p>
                      </a:txBody>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a:latin typeface="Cambria Math" panose="02040503050406030204" pitchFamily="18" charset="0"/>
                              <a:ea typeface="Cambria Math" panose="02040503050406030204" pitchFamily="18" charset="0"/>
                            </a:rPr>
                            <a:t>Время,</a:t>
                          </a:r>
                          <a:r>
                            <a:rPr lang="ru-RU" sz="2400" dirty="0"/>
                            <a:t> </a:t>
                          </a:r>
                          <a14:m>
                            <m:oMath xmlns:m="http://schemas.openxmlformats.org/officeDocument/2006/math">
                              <m:sSup>
                                <m:sSupPr>
                                  <m:ctrlPr>
                                    <a:rPr lang="ru-RU" sz="2400" i="1" smtClean="0">
                                      <a:latin typeface="Cambria Math" panose="02040503050406030204" pitchFamily="18" charset="0"/>
                                    </a:rPr>
                                  </m:ctrlPr>
                                </m:sSupPr>
                                <m:e>
                                  <m:r>
                                    <a:rPr lang="ru-RU" sz="2400" b="0" i="1" smtClean="0">
                                      <a:latin typeface="Cambria Math" panose="02040503050406030204" pitchFamily="18" charset="0"/>
                                    </a:rPr>
                                    <m:t>10</m:t>
                                  </m:r>
                                </m:e>
                                <m:sup>
                                  <m:r>
                                    <a:rPr lang="ru-RU" sz="2400" b="0" i="1" smtClean="0">
                                      <a:latin typeface="Cambria Math" panose="02040503050406030204" pitchFamily="18" charset="0"/>
                                    </a:rPr>
                                    <m:t>−6</m:t>
                                  </m:r>
                                </m:sup>
                              </m:sSup>
                              <m:r>
                                <a:rPr lang="ru-RU" sz="2400" b="0" i="1" smtClean="0">
                                  <a:latin typeface="Cambria Math" panose="02040503050406030204" pitchFamily="18" charset="0"/>
                                </a:rPr>
                                <m:t> с</m:t>
                              </m:r>
                            </m:oMath>
                          </a14:m>
                          <a:r>
                            <a:rPr lang="ru-RU" sz="2400" dirty="0"/>
                            <a:t> </a:t>
                          </a:r>
                          <a:r>
                            <a:rPr lang="en-US" sz="2400" dirty="0"/>
                            <a:t>(</a:t>
                          </a:r>
                          <a:r>
                            <a:rPr lang="ru-RU" sz="2400" dirty="0"/>
                            <a:t>среднее</a:t>
                          </a:r>
                          <a:r>
                            <a:rPr lang="ru-RU" sz="2400" baseline="0" dirty="0"/>
                            <a:t> за 500)</a:t>
                          </a:r>
                          <a:r>
                            <a:rPr lang="en-US" sz="2400" baseline="0" dirty="0"/>
                            <a:t>, </a:t>
                          </a:r>
                          <a:r>
                            <a:rPr lang="ru-RU" sz="2400" baseline="0" dirty="0"/>
                            <a:t>плотность = 0,33</a:t>
                          </a:r>
                          <a:endParaRPr lang="ru-RU" sz="2400" dirty="0"/>
                        </a:p>
                      </a:txBody>
                      <a:tcPr anchor="ctr">
                        <a:lnB w="12700" cap="flat" cmpd="sng" algn="ctr">
                          <a:solidFill>
                            <a:schemeClr val="tx1"/>
                          </a:solidFill>
                          <a:prstDash val="solid"/>
                          <a:round/>
                          <a:headEnd type="none" w="med" len="med"/>
                          <a:tailEnd type="none" w="med" len="med"/>
                        </a:lnB>
                      </a:tcPr>
                    </a:tc>
                    <a:tc hMerge="1">
                      <a:txBody>
                        <a:bodyPr/>
                        <a:lstStyle/>
                        <a:p>
                          <a:pPr algn="ctr"/>
                          <a:endParaRPr lang="ru-RU" sz="2400" dirty="0">
                            <a:latin typeface="+mn-lt"/>
                          </a:endParaRPr>
                        </a:p>
                      </a:txBody>
                      <a:tcPr/>
                    </a:tc>
                    <a:tc hMerge="1">
                      <a:txBody>
                        <a:bodyPr/>
                        <a:lstStyle/>
                        <a:p>
                          <a:pPr algn="ctr"/>
                          <a:endParaRPr lang="ru-RU" sz="2400" dirty="0">
                            <a:latin typeface="+mn-lt"/>
                          </a:endParaRPr>
                        </a:p>
                      </a:txBody>
                      <a:tcPr/>
                    </a:tc>
                    <a:tc hMerge="1">
                      <a:txBody>
                        <a:bodyPr/>
                        <a:lstStyle/>
                        <a:p>
                          <a:pPr algn="ctr"/>
                          <a:endParaRPr lang="ru-RU" sz="2400" dirty="0">
                            <a:latin typeface="+mn-lt"/>
                          </a:endParaRPr>
                        </a:p>
                      </a:txBody>
                      <a:tcPr/>
                    </a:tc>
                    <a:tc hMerge="1">
                      <a:txBody>
                        <a:bodyPr/>
                        <a:lstStyle/>
                        <a:p>
                          <a:pPr algn="ctr"/>
                          <a:endParaRPr lang="ru-RU" sz="2400" dirty="0">
                            <a:latin typeface="+mn-lt"/>
                          </a:endParaRPr>
                        </a:p>
                      </a:txBody>
                      <a:tcPr/>
                    </a:tc>
                    <a:tc hMerge="1">
                      <a:txBody>
                        <a:bodyPr/>
                        <a:lstStyle/>
                        <a:p>
                          <a:pPr algn="ctr"/>
                          <a:endParaRPr lang="ru-RU" sz="2400" dirty="0">
                            <a:latin typeface="+mn-lt"/>
                          </a:endParaRPr>
                        </a:p>
                      </a:txBody>
                      <a:tcPr/>
                    </a:tc>
                    <a:tc hMerge="1">
                      <a:txBody>
                        <a:bodyPr/>
                        <a:lstStyle/>
                        <a:p>
                          <a:pPr algn="ctr"/>
                          <a:endParaRPr lang="ru-RU" sz="2400" dirty="0">
                            <a:latin typeface="+mn-lt"/>
                          </a:endParaRPr>
                        </a:p>
                      </a:txBody>
                      <a:tcPr/>
                    </a:tc>
                    <a:extLst>
                      <a:ext uri="{0D108BD9-81ED-4DB2-BD59-A6C34878D82A}">
                        <a16:rowId xmlns:a16="http://schemas.microsoft.com/office/drawing/2014/main" val="2009326529"/>
                      </a:ext>
                    </a:extLst>
                  </a:tr>
                  <a:tr h="370840">
                    <a:tc>
                      <a:txBody>
                        <a:bodyPr/>
                        <a:lstStyle/>
                        <a:p>
                          <a:pPr algn="ctr" rtl="0" fontAlgn="ctr"/>
                          <a:r>
                            <a:rPr lang="ru-RU" sz="2000" b="0" i="0" u="none" strike="noStrike">
                              <a:solidFill>
                                <a:srgbClr val="000000"/>
                              </a:solidFill>
                              <a:effectLst/>
                              <a:latin typeface="Calibri" panose="020F0502020204030204" pitchFamily="34" charset="0"/>
                            </a:rPr>
                            <a:t>50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ru-RU" sz="2000" b="0" i="0" u="none" strike="noStrike">
                              <a:solidFill>
                                <a:srgbClr val="000000"/>
                              </a:solidFill>
                              <a:effectLst/>
                              <a:latin typeface="Calibri" panose="020F0502020204030204" pitchFamily="34" charset="0"/>
                            </a:rPr>
                            <a:t>2881,16</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ru-RU" sz="2000" b="0" i="0" u="none" strike="noStrike">
                              <a:solidFill>
                                <a:srgbClr val="000000"/>
                              </a:solidFill>
                              <a:effectLst/>
                              <a:latin typeface="Calibri" panose="020F0502020204030204" pitchFamily="34" charset="0"/>
                            </a:rPr>
                            <a:t>162,499</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ru-RU" sz="2000" b="0" i="0" u="none" strike="noStrike">
                              <a:solidFill>
                                <a:srgbClr val="000000"/>
                              </a:solidFill>
                              <a:effectLst/>
                              <a:latin typeface="Calibri" panose="020F0502020204030204" pitchFamily="34" charset="0"/>
                            </a:rPr>
                            <a:t>23,0714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ru-RU" sz="2000" b="0" i="0" u="none" strike="noStrike">
                              <a:solidFill>
                                <a:srgbClr val="000000"/>
                              </a:solidFill>
                              <a:effectLst/>
                              <a:latin typeface="Calibri" panose="020F0502020204030204" pitchFamily="34" charset="0"/>
                            </a:rPr>
                            <a:t>28,7416</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ru-RU" sz="2000" b="0" i="0" u="none" strike="noStrike">
                              <a:solidFill>
                                <a:srgbClr val="000000"/>
                              </a:solidFill>
                              <a:effectLst/>
                              <a:latin typeface="Calibri" panose="020F0502020204030204" pitchFamily="34" charset="0"/>
                            </a:rPr>
                            <a:t>25,2182</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ru-RU" sz="2000" b="0" i="0" u="none" strike="noStrike">
                              <a:solidFill>
                                <a:srgbClr val="000000"/>
                              </a:solidFill>
                              <a:effectLst/>
                              <a:latin typeface="Calibri" panose="020F0502020204030204" pitchFamily="34" charset="0"/>
                            </a:rPr>
                            <a:t>117,517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ru-RU" sz="2000" b="0" i="0" u="none" strike="noStrike" dirty="0">
                              <a:solidFill>
                                <a:srgbClr val="000000"/>
                              </a:solidFill>
                              <a:effectLst/>
                              <a:latin typeface="Calibri" panose="020F0502020204030204" pitchFamily="34" charset="0"/>
                            </a:rPr>
                            <a:t>0,0326</a:t>
                          </a:r>
                        </a:p>
                      </a:txBody>
                      <a:tcPr marL="7620" marR="7620" marT="762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35919024"/>
                      </a:ext>
                    </a:extLst>
                  </a:tr>
                  <a:tr h="370840">
                    <a:tc>
                      <a:txBody>
                        <a:bodyPr/>
                        <a:lstStyle/>
                        <a:p>
                          <a:pPr algn="ctr" rtl="0" fontAlgn="ctr"/>
                          <a:r>
                            <a:rPr lang="ru-RU" sz="2000" b="0" i="0" u="none" strike="noStrike">
                              <a:solidFill>
                                <a:srgbClr val="000000"/>
                              </a:solidFill>
                              <a:effectLst/>
                              <a:latin typeface="Calibri" panose="020F0502020204030204" pitchFamily="34" charset="0"/>
                            </a:rPr>
                            <a:t>100</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50231,4</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1089,09</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127,313</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147,682</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133,826</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119,029</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0,0656</a:t>
                          </a:r>
                        </a:p>
                      </a:txBody>
                      <a:tcPr marL="7620" marR="7620" marT="7620" marB="0" anchor="ctr"/>
                    </a:tc>
                    <a:extLst>
                      <a:ext uri="{0D108BD9-81ED-4DB2-BD59-A6C34878D82A}">
                        <a16:rowId xmlns:a16="http://schemas.microsoft.com/office/drawing/2014/main" val="1416179467"/>
                      </a:ext>
                    </a:extLst>
                  </a:tr>
                  <a:tr h="370840">
                    <a:tc>
                      <a:txBody>
                        <a:bodyPr/>
                        <a:lstStyle/>
                        <a:p>
                          <a:pPr algn="ctr" rtl="0" fontAlgn="ctr"/>
                          <a:r>
                            <a:rPr lang="ru-RU" sz="2000" b="0" i="0" u="none" strike="noStrike">
                              <a:solidFill>
                                <a:srgbClr val="000000"/>
                              </a:solidFill>
                              <a:effectLst/>
                              <a:latin typeface="Calibri" panose="020F0502020204030204" pitchFamily="34" charset="0"/>
                            </a:rPr>
                            <a:t>200</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945961</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9113</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1035,38</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1058,09</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1042,69</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121,26</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0,1022</a:t>
                          </a:r>
                        </a:p>
                      </a:txBody>
                      <a:tcPr marL="7620" marR="7620" marT="7620" marB="0" anchor="ctr"/>
                    </a:tc>
                    <a:extLst>
                      <a:ext uri="{0D108BD9-81ED-4DB2-BD59-A6C34878D82A}">
                        <a16:rowId xmlns:a16="http://schemas.microsoft.com/office/drawing/2014/main" val="2786776570"/>
                      </a:ext>
                    </a:extLst>
                  </a:tr>
                  <a:tr h="370840">
                    <a:tc>
                      <a:txBody>
                        <a:bodyPr/>
                        <a:lstStyle/>
                        <a:p>
                          <a:pPr algn="ctr" rtl="0" fontAlgn="ctr"/>
                          <a:r>
                            <a:rPr lang="ru-RU" sz="2000" b="0" i="0" u="none" strike="noStrike">
                              <a:solidFill>
                                <a:srgbClr val="000000"/>
                              </a:solidFill>
                              <a:effectLst/>
                              <a:latin typeface="Calibri" panose="020F0502020204030204" pitchFamily="34" charset="0"/>
                            </a:rPr>
                            <a:t>300</a:t>
                          </a:r>
                        </a:p>
                      </a:txBody>
                      <a:tcPr marL="7620" marR="7620" marT="7620" marB="0" anchor="ctr"/>
                    </a:tc>
                    <a:tc>
                      <a:txBody>
                        <a:bodyPr/>
                        <a:lstStyle/>
                        <a:p>
                          <a:pPr algn="ctr" fontAlgn="ctr"/>
                          <a:r>
                            <a:rPr lang="en-US" sz="2000" b="0" i="0" u="none" strike="noStrike">
                              <a:solidFill>
                                <a:srgbClr val="000000"/>
                              </a:solidFill>
                              <a:effectLst/>
                              <a:latin typeface="Calibri" panose="020F0502020204030204" pitchFamily="34" charset="0"/>
                            </a:rPr>
                            <a:t>3,478E+06</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31087,2</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2137,72</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2156,84</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2147,22</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3265,14</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0,1354</a:t>
                          </a:r>
                        </a:p>
                      </a:txBody>
                      <a:tcPr marL="7620" marR="7620" marT="7620" marB="0" anchor="ctr"/>
                    </a:tc>
                    <a:extLst>
                      <a:ext uri="{0D108BD9-81ED-4DB2-BD59-A6C34878D82A}">
                        <a16:rowId xmlns:a16="http://schemas.microsoft.com/office/drawing/2014/main" val="2889833667"/>
                      </a:ext>
                    </a:extLst>
                  </a:tr>
                  <a:tr h="370840">
                    <a:tc>
                      <a:txBody>
                        <a:bodyPr/>
                        <a:lstStyle/>
                        <a:p>
                          <a:pPr algn="ctr" rtl="0" fontAlgn="ctr"/>
                          <a:r>
                            <a:rPr lang="ru-RU" sz="2000" b="0" i="0" u="none" strike="noStrike">
                              <a:solidFill>
                                <a:srgbClr val="000000"/>
                              </a:solidFill>
                              <a:effectLst/>
                              <a:latin typeface="Calibri" panose="020F0502020204030204" pitchFamily="34" charset="0"/>
                            </a:rPr>
                            <a:t>400</a:t>
                          </a:r>
                        </a:p>
                      </a:txBody>
                      <a:tcPr marL="7620" marR="7620" marT="7620" marB="0" anchor="ctr"/>
                    </a:tc>
                    <a:tc>
                      <a:txBody>
                        <a:bodyPr/>
                        <a:lstStyle/>
                        <a:p>
                          <a:pPr algn="ctr" fontAlgn="ctr"/>
                          <a:r>
                            <a:rPr lang="en-US" sz="2000" b="0" i="0" u="none" strike="noStrike">
                              <a:solidFill>
                                <a:srgbClr val="000000"/>
                              </a:solidFill>
                              <a:effectLst/>
                              <a:latin typeface="Calibri" panose="020F0502020204030204" pitchFamily="34" charset="0"/>
                            </a:rPr>
                            <a:t>1,098E+07</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90325,3</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4134,82</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4126,22</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4040,2</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3268,74</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0,1678</a:t>
                          </a:r>
                        </a:p>
                      </a:txBody>
                      <a:tcPr marL="7620" marR="7620" marT="7620" marB="0" anchor="ctr"/>
                    </a:tc>
                    <a:extLst>
                      <a:ext uri="{0D108BD9-81ED-4DB2-BD59-A6C34878D82A}">
                        <a16:rowId xmlns:a16="http://schemas.microsoft.com/office/drawing/2014/main" val="3094402640"/>
                      </a:ext>
                    </a:extLst>
                  </a:tr>
                  <a:tr h="370840">
                    <a:tc>
                      <a:txBody>
                        <a:bodyPr/>
                        <a:lstStyle/>
                        <a:p>
                          <a:pPr algn="ctr" rtl="0" fontAlgn="ctr"/>
                          <a:r>
                            <a:rPr lang="ru-RU" sz="2000" b="0" i="0" u="none" strike="noStrike">
                              <a:solidFill>
                                <a:srgbClr val="000000"/>
                              </a:solidFill>
                              <a:effectLst/>
                              <a:latin typeface="Calibri" panose="020F0502020204030204" pitchFamily="34" charset="0"/>
                            </a:rPr>
                            <a:t>500</a:t>
                          </a:r>
                        </a:p>
                      </a:txBody>
                      <a:tcPr marL="7620" marR="7620" marT="7620" marB="0" anchor="ctr"/>
                    </a:tc>
                    <a:tc>
                      <a:txBody>
                        <a:bodyPr/>
                        <a:lstStyle/>
                        <a:p>
                          <a:pPr algn="ctr" fontAlgn="ctr"/>
                          <a:r>
                            <a:rPr lang="en-US" sz="2000" b="0" i="0" u="none" strike="noStrike">
                              <a:solidFill>
                                <a:srgbClr val="000000"/>
                              </a:solidFill>
                              <a:effectLst/>
                              <a:latin typeface="Calibri" panose="020F0502020204030204" pitchFamily="34" charset="0"/>
                            </a:rPr>
                            <a:t>2,67E+07</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194165</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7609,27</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7379,36</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7338,18</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3275,48</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0,2006</a:t>
                          </a:r>
                        </a:p>
                      </a:txBody>
                      <a:tcPr marL="7620" marR="7620" marT="7620" marB="0" anchor="ctr"/>
                    </a:tc>
                    <a:extLst>
                      <a:ext uri="{0D108BD9-81ED-4DB2-BD59-A6C34878D82A}">
                        <a16:rowId xmlns:a16="http://schemas.microsoft.com/office/drawing/2014/main" val="405577446"/>
                      </a:ext>
                    </a:extLst>
                  </a:tr>
                  <a:tr h="370840">
                    <a:tc>
                      <a:txBody>
                        <a:bodyPr/>
                        <a:lstStyle/>
                        <a:p>
                          <a:pPr algn="ctr" rtl="0" fontAlgn="ctr"/>
                          <a:r>
                            <a:rPr lang="ru-RU" sz="2000" b="0" i="0" u="none" strike="noStrike">
                              <a:solidFill>
                                <a:srgbClr val="000000"/>
                              </a:solidFill>
                              <a:effectLst/>
                              <a:latin typeface="Calibri" panose="020F0502020204030204" pitchFamily="34" charset="0"/>
                            </a:rPr>
                            <a:t>600</a:t>
                          </a:r>
                        </a:p>
                      </a:txBody>
                      <a:tcPr marL="7620" marR="7620" marT="7620" marB="0" anchor="ctr"/>
                    </a:tc>
                    <a:tc>
                      <a:txBody>
                        <a:bodyPr/>
                        <a:lstStyle/>
                        <a:p>
                          <a:pPr algn="ctr" fontAlgn="ctr"/>
                          <a:r>
                            <a:rPr lang="en-US" sz="2000" b="0" i="0" u="none" strike="noStrike">
                              <a:solidFill>
                                <a:srgbClr val="000000"/>
                              </a:solidFill>
                              <a:effectLst/>
                              <a:latin typeface="Calibri" panose="020F0502020204030204" pitchFamily="34" charset="0"/>
                            </a:rPr>
                            <a:t>4,96E+07</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360883</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13756,5</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13470</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13339,6</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3280,64</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0,2338</a:t>
                          </a:r>
                        </a:p>
                      </a:txBody>
                      <a:tcPr marL="7620" marR="7620" marT="7620" marB="0" anchor="ctr"/>
                    </a:tc>
                    <a:extLst>
                      <a:ext uri="{0D108BD9-81ED-4DB2-BD59-A6C34878D82A}">
                        <a16:rowId xmlns:a16="http://schemas.microsoft.com/office/drawing/2014/main" val="2550216157"/>
                      </a:ext>
                    </a:extLst>
                  </a:tr>
                  <a:tr h="370840">
                    <a:tc>
                      <a:txBody>
                        <a:bodyPr/>
                        <a:lstStyle/>
                        <a:p>
                          <a:pPr algn="ctr" rtl="0" fontAlgn="ctr"/>
                          <a:r>
                            <a:rPr lang="ru-RU" sz="2000" b="0" i="0" u="none" strike="noStrike">
                              <a:solidFill>
                                <a:srgbClr val="000000"/>
                              </a:solidFill>
                              <a:effectLst/>
                              <a:latin typeface="Calibri" panose="020F0502020204030204" pitchFamily="34" charset="0"/>
                            </a:rPr>
                            <a:t>700</a:t>
                          </a:r>
                        </a:p>
                      </a:txBody>
                      <a:tcPr marL="7620" marR="7620" marT="7620" marB="0" anchor="ctr"/>
                    </a:tc>
                    <a:tc>
                      <a:txBody>
                        <a:bodyPr/>
                        <a:lstStyle/>
                        <a:p>
                          <a:pPr algn="ctr" fontAlgn="ctr"/>
                          <a:r>
                            <a:rPr lang="en-US" sz="2000" b="0" i="0" u="none" strike="noStrike">
                              <a:solidFill>
                                <a:srgbClr val="000000"/>
                              </a:solidFill>
                              <a:effectLst/>
                              <a:latin typeface="Calibri" panose="020F0502020204030204" pitchFamily="34" charset="0"/>
                            </a:rPr>
                            <a:t>8,57E+07</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638307</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22194,1</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21841,2</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21997,1</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3286,55</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0,2666</a:t>
                          </a:r>
                        </a:p>
                      </a:txBody>
                      <a:tcPr marL="7620" marR="7620" marT="7620" marB="0" anchor="ctr"/>
                    </a:tc>
                    <a:extLst>
                      <a:ext uri="{0D108BD9-81ED-4DB2-BD59-A6C34878D82A}">
                        <a16:rowId xmlns:a16="http://schemas.microsoft.com/office/drawing/2014/main" val="2099482209"/>
                      </a:ext>
                    </a:extLst>
                  </a:tr>
                  <a:tr h="370840">
                    <a:tc>
                      <a:txBody>
                        <a:bodyPr/>
                        <a:lstStyle/>
                        <a:p>
                          <a:pPr algn="ctr" rtl="0" fontAlgn="ctr"/>
                          <a:r>
                            <a:rPr lang="ru-RU" sz="2000" b="0" i="0" u="none" strike="noStrike">
                              <a:solidFill>
                                <a:srgbClr val="000000"/>
                              </a:solidFill>
                              <a:effectLst/>
                              <a:latin typeface="Calibri" panose="020F0502020204030204" pitchFamily="34" charset="0"/>
                            </a:rPr>
                            <a:t>800</a:t>
                          </a:r>
                        </a:p>
                      </a:txBody>
                      <a:tcPr marL="7620" marR="7620" marT="7620" marB="0" anchor="ctr"/>
                    </a:tc>
                    <a:tc>
                      <a:txBody>
                        <a:bodyPr/>
                        <a:lstStyle/>
                        <a:p>
                          <a:pPr algn="ctr" fontAlgn="ctr"/>
                          <a:r>
                            <a:rPr lang="en-US" sz="2000" b="0" i="0" u="none" strike="noStrike">
                              <a:solidFill>
                                <a:srgbClr val="000000"/>
                              </a:solidFill>
                              <a:effectLst/>
                              <a:latin typeface="Calibri" panose="020F0502020204030204" pitchFamily="34" charset="0"/>
                            </a:rPr>
                            <a:t>1,43E+08</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1081040</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29153,6</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28737,9</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28854,5</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26220,4</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0,2996</a:t>
                          </a:r>
                        </a:p>
                      </a:txBody>
                      <a:tcPr marL="7620" marR="7620" marT="7620" marB="0" anchor="ctr"/>
                    </a:tc>
                    <a:extLst>
                      <a:ext uri="{0D108BD9-81ED-4DB2-BD59-A6C34878D82A}">
                        <a16:rowId xmlns:a16="http://schemas.microsoft.com/office/drawing/2014/main" val="1409190870"/>
                      </a:ext>
                    </a:extLst>
                  </a:tr>
                  <a:tr h="370840">
                    <a:tc>
                      <a:txBody>
                        <a:bodyPr/>
                        <a:lstStyle/>
                        <a:p>
                          <a:pPr algn="ctr" rtl="0" fontAlgn="ctr"/>
                          <a:r>
                            <a:rPr lang="ru-RU" sz="2000" b="0" i="0" u="none" strike="noStrike">
                              <a:solidFill>
                                <a:srgbClr val="000000"/>
                              </a:solidFill>
                              <a:effectLst/>
                              <a:latin typeface="Calibri" panose="020F0502020204030204" pitchFamily="34" charset="0"/>
                            </a:rPr>
                            <a:t>900</a:t>
                          </a:r>
                        </a:p>
                      </a:txBody>
                      <a:tcPr marL="7620" marR="7620" marT="7620" marB="0" anchor="ctr"/>
                    </a:tc>
                    <a:tc>
                      <a:txBody>
                        <a:bodyPr/>
                        <a:lstStyle/>
                        <a:p>
                          <a:pPr algn="ctr" fontAlgn="ctr"/>
                          <a:r>
                            <a:rPr lang="en-US" sz="2000" b="0" i="0" u="none" strike="noStrike">
                              <a:solidFill>
                                <a:srgbClr val="000000"/>
                              </a:solidFill>
                              <a:effectLst/>
                              <a:latin typeface="Calibri" panose="020F0502020204030204" pitchFamily="34" charset="0"/>
                            </a:rPr>
                            <a:t>2,18E+08</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1738430</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40153,8</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39239,5</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39424,9</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26227,8</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0,3324</a:t>
                          </a:r>
                        </a:p>
                      </a:txBody>
                      <a:tcPr marL="7620" marR="7620" marT="7620" marB="0" anchor="ctr"/>
                    </a:tc>
                    <a:extLst>
                      <a:ext uri="{0D108BD9-81ED-4DB2-BD59-A6C34878D82A}">
                        <a16:rowId xmlns:a16="http://schemas.microsoft.com/office/drawing/2014/main" val="603885030"/>
                      </a:ext>
                    </a:extLst>
                  </a:tr>
                  <a:tr h="370840">
                    <a:tc>
                      <a:txBody>
                        <a:bodyPr/>
                        <a:lstStyle/>
                        <a:p>
                          <a:pPr algn="ctr" rtl="0" fontAlgn="ctr"/>
                          <a:r>
                            <a:rPr lang="ru-RU" sz="2000" b="0" i="0" u="none" strike="noStrike" dirty="0">
                              <a:solidFill>
                                <a:srgbClr val="000000"/>
                              </a:solidFill>
                              <a:effectLst/>
                              <a:latin typeface="Calibri" panose="020F0502020204030204" pitchFamily="34" charset="0"/>
                            </a:rPr>
                            <a:t>1000</a:t>
                          </a:r>
                        </a:p>
                      </a:txBody>
                      <a:tcPr marL="7620" marR="7620" marT="7620" marB="0" anchor="ctr"/>
                    </a:tc>
                    <a:tc>
                      <a:txBody>
                        <a:bodyPr/>
                        <a:lstStyle/>
                        <a:p>
                          <a:pPr algn="ctr" fontAlgn="ctr"/>
                          <a:r>
                            <a:rPr lang="en-US" sz="2000" b="0" i="0" u="none" strike="noStrike" dirty="0">
                              <a:solidFill>
                                <a:srgbClr val="000000"/>
                              </a:solidFill>
                              <a:effectLst/>
                              <a:latin typeface="Calibri" panose="020F0502020204030204" pitchFamily="34" charset="0"/>
                            </a:rPr>
                            <a:t>3,22E+08</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2531250</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58030,1</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56985</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57194,2</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26236,1</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0,3654</a:t>
                          </a:r>
                        </a:p>
                      </a:txBody>
                      <a:tcPr marL="7620" marR="7620" marT="7620" marB="0" anchor="ctr"/>
                    </a:tc>
                    <a:extLst>
                      <a:ext uri="{0D108BD9-81ED-4DB2-BD59-A6C34878D82A}">
                        <a16:rowId xmlns:a16="http://schemas.microsoft.com/office/drawing/2014/main" val="2485845740"/>
                      </a:ext>
                    </a:extLst>
                  </a:tr>
                </a:tbl>
              </a:graphicData>
            </a:graphic>
          </p:graphicFrame>
        </mc:Choice>
        <mc:Fallback xmlns="">
          <p:graphicFrame>
            <p:nvGraphicFramePr>
              <p:cNvPr id="7" name="Объект 6">
                <a:extLst>
                  <a:ext uri="{FF2B5EF4-FFF2-40B4-BE49-F238E27FC236}">
                    <a16:creationId xmlns:a16="http://schemas.microsoft.com/office/drawing/2014/main" id="{F2285EB1-C197-7437-B067-7A7CB48E14E2}"/>
                  </a:ext>
                </a:extLst>
              </p:cNvPr>
              <p:cNvGraphicFramePr>
                <a:graphicFrameLocks noGrp="1"/>
              </p:cNvGraphicFramePr>
              <p:nvPr>
                <p:ph idx="1"/>
                <p:extLst>
                  <p:ext uri="{D42A27DB-BD31-4B8C-83A1-F6EECF244321}">
                    <p14:modId xmlns:p14="http://schemas.microsoft.com/office/powerpoint/2010/main" val="1819670621"/>
                  </p:ext>
                </p:extLst>
              </p:nvPr>
            </p:nvGraphicFramePr>
            <p:xfrm>
              <a:off x="838200" y="1635125"/>
              <a:ext cx="10515600" cy="4993640"/>
            </p:xfrm>
            <a:graphic>
              <a:graphicData uri="http://schemas.openxmlformats.org/drawingml/2006/table">
                <a:tbl>
                  <a:tblPr firstRow="1" bandRow="1">
                    <a:tableStyleId>{0505E3EF-67EA-436B-97B2-0124C06EBD24}</a:tableStyleId>
                  </a:tblPr>
                  <a:tblGrid>
                    <a:gridCol w="1314450">
                      <a:extLst>
                        <a:ext uri="{9D8B030D-6E8A-4147-A177-3AD203B41FA5}">
                          <a16:colId xmlns:a16="http://schemas.microsoft.com/office/drawing/2014/main" val="636315508"/>
                        </a:ext>
                      </a:extLst>
                    </a:gridCol>
                    <a:gridCol w="1314450">
                      <a:extLst>
                        <a:ext uri="{9D8B030D-6E8A-4147-A177-3AD203B41FA5}">
                          <a16:colId xmlns:a16="http://schemas.microsoft.com/office/drawing/2014/main" val="798327277"/>
                        </a:ext>
                      </a:extLst>
                    </a:gridCol>
                    <a:gridCol w="1314450">
                      <a:extLst>
                        <a:ext uri="{9D8B030D-6E8A-4147-A177-3AD203B41FA5}">
                          <a16:colId xmlns:a16="http://schemas.microsoft.com/office/drawing/2014/main" val="3943619827"/>
                        </a:ext>
                      </a:extLst>
                    </a:gridCol>
                    <a:gridCol w="1314450">
                      <a:extLst>
                        <a:ext uri="{9D8B030D-6E8A-4147-A177-3AD203B41FA5}">
                          <a16:colId xmlns:a16="http://schemas.microsoft.com/office/drawing/2014/main" val="2102777779"/>
                        </a:ext>
                      </a:extLst>
                    </a:gridCol>
                    <a:gridCol w="1314450">
                      <a:extLst>
                        <a:ext uri="{9D8B030D-6E8A-4147-A177-3AD203B41FA5}">
                          <a16:colId xmlns:a16="http://schemas.microsoft.com/office/drawing/2014/main" val="1887168075"/>
                        </a:ext>
                      </a:extLst>
                    </a:gridCol>
                    <a:gridCol w="1314450">
                      <a:extLst>
                        <a:ext uri="{9D8B030D-6E8A-4147-A177-3AD203B41FA5}">
                          <a16:colId xmlns:a16="http://schemas.microsoft.com/office/drawing/2014/main" val="3298535260"/>
                        </a:ext>
                      </a:extLst>
                    </a:gridCol>
                    <a:gridCol w="1314450">
                      <a:extLst>
                        <a:ext uri="{9D8B030D-6E8A-4147-A177-3AD203B41FA5}">
                          <a16:colId xmlns:a16="http://schemas.microsoft.com/office/drawing/2014/main" val="3104696895"/>
                        </a:ext>
                      </a:extLst>
                    </a:gridCol>
                    <a:gridCol w="1314450">
                      <a:extLst>
                        <a:ext uri="{9D8B030D-6E8A-4147-A177-3AD203B41FA5}">
                          <a16:colId xmlns:a16="http://schemas.microsoft.com/office/drawing/2014/main" val="1063281527"/>
                        </a:ext>
                      </a:extLst>
                    </a:gridCol>
                  </a:tblGrid>
                  <a:tr h="457200">
                    <a:tc rowSpan="2">
                      <a:txBody>
                        <a:bodyPr/>
                        <a:lstStyle/>
                        <a:p>
                          <a:pPr algn="ctr"/>
                          <a:r>
                            <a:rPr lang="en-US" sz="2400" dirty="0">
                              <a:latin typeface="+mn-lt"/>
                            </a:rPr>
                            <a:t>V</a:t>
                          </a:r>
                          <a:endParaRPr lang="ru-RU" sz="2400" dirty="0">
                            <a:latin typeface="+mn-lt"/>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sz="2400" dirty="0">
                              <a:latin typeface="+mn-lt"/>
                            </a:rPr>
                            <a:t>FF</a:t>
                          </a:r>
                          <a:endParaRPr lang="ru-RU" sz="2400" dirty="0">
                            <a:latin typeface="+mn-lt"/>
                          </a:endParaRPr>
                        </a:p>
                      </a:txBody>
                      <a:tcPr anchor="ctr"/>
                    </a:tc>
                    <a:tc>
                      <a:txBody>
                        <a:bodyPr/>
                        <a:lstStyle/>
                        <a:p>
                          <a:pPr algn="ctr"/>
                          <a:r>
                            <a:rPr lang="en-US" sz="2400" dirty="0">
                              <a:latin typeface="+mn-lt"/>
                            </a:rPr>
                            <a:t>EC</a:t>
                          </a:r>
                          <a:endParaRPr lang="ru-RU" sz="2400" dirty="0">
                            <a:latin typeface="+mn-lt"/>
                          </a:endParaRPr>
                        </a:p>
                      </a:txBody>
                      <a:tcPr anchor="ctr"/>
                    </a:tc>
                    <a:tc>
                      <a:txBody>
                        <a:bodyPr/>
                        <a:lstStyle/>
                        <a:p>
                          <a:pPr algn="ctr"/>
                          <a:r>
                            <a:rPr lang="en-US" sz="2400" dirty="0">
                              <a:latin typeface="+mn-lt"/>
                            </a:rPr>
                            <a:t>D</a:t>
                          </a:r>
                          <a:endParaRPr lang="ru-RU" sz="2400" dirty="0">
                            <a:latin typeface="+mn-lt"/>
                          </a:endParaRPr>
                        </a:p>
                      </a:txBody>
                      <a:tcPr anchor="ctr"/>
                    </a:tc>
                    <a:tc>
                      <a:txBody>
                        <a:bodyPr/>
                        <a:lstStyle/>
                        <a:p>
                          <a:pPr algn="ctr"/>
                          <a:r>
                            <a:rPr lang="en-US" sz="2400" dirty="0">
                              <a:latin typeface="+mn-lt"/>
                            </a:rPr>
                            <a:t>PR</a:t>
                          </a:r>
                          <a:endParaRPr lang="ru-RU" sz="2400" dirty="0">
                            <a:latin typeface="+mn-lt"/>
                          </a:endParaRPr>
                        </a:p>
                      </a:txBody>
                      <a:tcPr anchor="ctr"/>
                    </a:tc>
                    <a:tc>
                      <a:txBody>
                        <a:bodyPr/>
                        <a:lstStyle/>
                        <a:p>
                          <a:pPr algn="ctr"/>
                          <a:r>
                            <a:rPr lang="en-US" sz="2400" dirty="0">
                              <a:latin typeface="+mn-lt"/>
                            </a:rPr>
                            <a:t>FS</a:t>
                          </a:r>
                          <a:endParaRPr lang="ru-RU" sz="2400" dirty="0">
                            <a:latin typeface="+mn-lt"/>
                          </a:endParaRPr>
                        </a:p>
                      </a:txBody>
                      <a:tcPr anchor="ctr"/>
                    </a:tc>
                    <a:tc>
                      <a:txBody>
                        <a:bodyPr/>
                        <a:lstStyle/>
                        <a:p>
                          <a:pPr algn="ctr"/>
                          <a:r>
                            <a:rPr lang="en-US" sz="2400" dirty="0">
                              <a:latin typeface="+mn-lt"/>
                            </a:rPr>
                            <a:t>GT</a:t>
                          </a:r>
                          <a:endParaRPr lang="ru-RU" sz="2400" dirty="0">
                            <a:latin typeface="+mn-lt"/>
                          </a:endParaRPr>
                        </a:p>
                      </a:txBody>
                      <a:tcPr anchor="ctr"/>
                    </a:tc>
                    <a:tc>
                      <a:txBody>
                        <a:bodyPr/>
                        <a:lstStyle/>
                        <a:p>
                          <a:pPr algn="ctr"/>
                          <a:r>
                            <a:rPr lang="en-US" sz="2400" dirty="0">
                              <a:latin typeface="+mn-lt"/>
                            </a:rPr>
                            <a:t>RTF</a:t>
                          </a:r>
                          <a:endParaRPr lang="ru-RU" sz="2400" dirty="0">
                            <a:latin typeface="+mn-lt"/>
                          </a:endParaRPr>
                        </a:p>
                      </a:txBody>
                      <a:tcPr anchor="ctr"/>
                    </a:tc>
                    <a:extLst>
                      <a:ext uri="{0D108BD9-81ED-4DB2-BD59-A6C34878D82A}">
                        <a16:rowId xmlns:a16="http://schemas.microsoft.com/office/drawing/2014/main" val="1708137939"/>
                      </a:ext>
                    </a:extLst>
                  </a:tr>
                  <a:tr h="457200">
                    <a:tc vMerge="1">
                      <a:txBody>
                        <a:bodyPr/>
                        <a:lstStyle/>
                        <a:p>
                          <a:endParaRPr lang="ru-RU"/>
                        </a:p>
                      </a:txBody>
                      <a:tcPr/>
                    </a:tc>
                    <a:tc gridSpan="7">
                      <a:txBody>
                        <a:bodyPr/>
                        <a:lstStyle/>
                        <a:p>
                          <a:endParaRPr lang="ru-RU"/>
                        </a:p>
                      </a:txBody>
                      <a:tcPr anchor="ctr">
                        <a:lnB w="12700" cap="flat" cmpd="sng" algn="ctr">
                          <a:solidFill>
                            <a:schemeClr val="tx1"/>
                          </a:solidFill>
                          <a:prstDash val="solid"/>
                          <a:round/>
                          <a:headEnd type="none" w="med" len="med"/>
                          <a:tailEnd type="none" w="med" len="med"/>
                        </a:lnB>
                        <a:blipFill>
                          <a:blip r:embed="rId5"/>
                          <a:stretch>
                            <a:fillRect l="-14371" t="-110667" r="-132" b="-920000"/>
                          </a:stretch>
                        </a:blipFill>
                      </a:tcPr>
                    </a:tc>
                    <a:tc hMerge="1">
                      <a:txBody>
                        <a:bodyPr/>
                        <a:lstStyle/>
                        <a:p>
                          <a:pPr algn="ctr"/>
                          <a:endParaRPr lang="ru-RU" sz="2400" dirty="0">
                            <a:latin typeface="+mn-lt"/>
                          </a:endParaRPr>
                        </a:p>
                      </a:txBody>
                      <a:tcPr/>
                    </a:tc>
                    <a:tc hMerge="1">
                      <a:txBody>
                        <a:bodyPr/>
                        <a:lstStyle/>
                        <a:p>
                          <a:pPr algn="ctr"/>
                          <a:endParaRPr lang="ru-RU" sz="2400" dirty="0">
                            <a:latin typeface="+mn-lt"/>
                          </a:endParaRPr>
                        </a:p>
                      </a:txBody>
                      <a:tcPr/>
                    </a:tc>
                    <a:tc hMerge="1">
                      <a:txBody>
                        <a:bodyPr/>
                        <a:lstStyle/>
                        <a:p>
                          <a:pPr algn="ctr"/>
                          <a:endParaRPr lang="ru-RU" sz="2400" dirty="0">
                            <a:latin typeface="+mn-lt"/>
                          </a:endParaRPr>
                        </a:p>
                      </a:txBody>
                      <a:tcPr/>
                    </a:tc>
                    <a:tc hMerge="1">
                      <a:txBody>
                        <a:bodyPr/>
                        <a:lstStyle/>
                        <a:p>
                          <a:pPr algn="ctr"/>
                          <a:endParaRPr lang="ru-RU" sz="2400" dirty="0">
                            <a:latin typeface="+mn-lt"/>
                          </a:endParaRPr>
                        </a:p>
                      </a:txBody>
                      <a:tcPr/>
                    </a:tc>
                    <a:tc hMerge="1">
                      <a:txBody>
                        <a:bodyPr/>
                        <a:lstStyle/>
                        <a:p>
                          <a:pPr algn="ctr"/>
                          <a:endParaRPr lang="ru-RU" sz="2400" dirty="0">
                            <a:latin typeface="+mn-lt"/>
                          </a:endParaRPr>
                        </a:p>
                      </a:txBody>
                      <a:tcPr/>
                    </a:tc>
                    <a:tc hMerge="1">
                      <a:txBody>
                        <a:bodyPr/>
                        <a:lstStyle/>
                        <a:p>
                          <a:pPr algn="ctr"/>
                          <a:endParaRPr lang="ru-RU" sz="2400" dirty="0">
                            <a:latin typeface="+mn-lt"/>
                          </a:endParaRPr>
                        </a:p>
                      </a:txBody>
                      <a:tcPr/>
                    </a:tc>
                    <a:extLst>
                      <a:ext uri="{0D108BD9-81ED-4DB2-BD59-A6C34878D82A}">
                        <a16:rowId xmlns:a16="http://schemas.microsoft.com/office/drawing/2014/main" val="2009326529"/>
                      </a:ext>
                    </a:extLst>
                  </a:tr>
                  <a:tr h="370840">
                    <a:tc>
                      <a:txBody>
                        <a:bodyPr/>
                        <a:lstStyle/>
                        <a:p>
                          <a:pPr algn="ctr" rtl="0" fontAlgn="ctr"/>
                          <a:r>
                            <a:rPr lang="ru-RU" sz="2000" b="0" i="0" u="none" strike="noStrike">
                              <a:solidFill>
                                <a:srgbClr val="000000"/>
                              </a:solidFill>
                              <a:effectLst/>
                              <a:latin typeface="Calibri" panose="020F0502020204030204" pitchFamily="34" charset="0"/>
                            </a:rPr>
                            <a:t>50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ru-RU" sz="2000" b="0" i="0" u="none" strike="noStrike">
                              <a:solidFill>
                                <a:srgbClr val="000000"/>
                              </a:solidFill>
                              <a:effectLst/>
                              <a:latin typeface="Calibri" panose="020F0502020204030204" pitchFamily="34" charset="0"/>
                            </a:rPr>
                            <a:t>2881,16</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ru-RU" sz="2000" b="0" i="0" u="none" strike="noStrike">
                              <a:solidFill>
                                <a:srgbClr val="000000"/>
                              </a:solidFill>
                              <a:effectLst/>
                              <a:latin typeface="Calibri" panose="020F0502020204030204" pitchFamily="34" charset="0"/>
                            </a:rPr>
                            <a:t>162,499</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ru-RU" sz="2000" b="0" i="0" u="none" strike="noStrike">
                              <a:solidFill>
                                <a:srgbClr val="000000"/>
                              </a:solidFill>
                              <a:effectLst/>
                              <a:latin typeface="Calibri" panose="020F0502020204030204" pitchFamily="34" charset="0"/>
                            </a:rPr>
                            <a:t>23,0714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ru-RU" sz="2000" b="0" i="0" u="none" strike="noStrike">
                              <a:solidFill>
                                <a:srgbClr val="000000"/>
                              </a:solidFill>
                              <a:effectLst/>
                              <a:latin typeface="Calibri" panose="020F0502020204030204" pitchFamily="34" charset="0"/>
                            </a:rPr>
                            <a:t>28,7416</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ru-RU" sz="2000" b="0" i="0" u="none" strike="noStrike">
                              <a:solidFill>
                                <a:srgbClr val="000000"/>
                              </a:solidFill>
                              <a:effectLst/>
                              <a:latin typeface="Calibri" panose="020F0502020204030204" pitchFamily="34" charset="0"/>
                            </a:rPr>
                            <a:t>25,2182</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ru-RU" sz="2000" b="0" i="0" u="none" strike="noStrike">
                              <a:solidFill>
                                <a:srgbClr val="000000"/>
                              </a:solidFill>
                              <a:effectLst/>
                              <a:latin typeface="Calibri" panose="020F0502020204030204" pitchFamily="34" charset="0"/>
                            </a:rPr>
                            <a:t>117,517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ru-RU" sz="2000" b="0" i="0" u="none" strike="noStrike" dirty="0">
                              <a:solidFill>
                                <a:srgbClr val="000000"/>
                              </a:solidFill>
                              <a:effectLst/>
                              <a:latin typeface="Calibri" panose="020F0502020204030204" pitchFamily="34" charset="0"/>
                            </a:rPr>
                            <a:t>0,0326</a:t>
                          </a:r>
                        </a:p>
                      </a:txBody>
                      <a:tcPr marL="7620" marR="7620" marT="762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35919024"/>
                      </a:ext>
                    </a:extLst>
                  </a:tr>
                  <a:tr h="370840">
                    <a:tc>
                      <a:txBody>
                        <a:bodyPr/>
                        <a:lstStyle/>
                        <a:p>
                          <a:pPr algn="ctr" rtl="0" fontAlgn="ctr"/>
                          <a:r>
                            <a:rPr lang="ru-RU" sz="2000" b="0" i="0" u="none" strike="noStrike">
                              <a:solidFill>
                                <a:srgbClr val="000000"/>
                              </a:solidFill>
                              <a:effectLst/>
                              <a:latin typeface="Calibri" panose="020F0502020204030204" pitchFamily="34" charset="0"/>
                            </a:rPr>
                            <a:t>100</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50231,4</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1089,09</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127,313</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147,682</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133,826</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119,029</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0,0656</a:t>
                          </a:r>
                        </a:p>
                      </a:txBody>
                      <a:tcPr marL="7620" marR="7620" marT="7620" marB="0" anchor="ctr"/>
                    </a:tc>
                    <a:extLst>
                      <a:ext uri="{0D108BD9-81ED-4DB2-BD59-A6C34878D82A}">
                        <a16:rowId xmlns:a16="http://schemas.microsoft.com/office/drawing/2014/main" val="1416179467"/>
                      </a:ext>
                    </a:extLst>
                  </a:tr>
                  <a:tr h="370840">
                    <a:tc>
                      <a:txBody>
                        <a:bodyPr/>
                        <a:lstStyle/>
                        <a:p>
                          <a:pPr algn="ctr" rtl="0" fontAlgn="ctr"/>
                          <a:r>
                            <a:rPr lang="ru-RU" sz="2000" b="0" i="0" u="none" strike="noStrike">
                              <a:solidFill>
                                <a:srgbClr val="000000"/>
                              </a:solidFill>
                              <a:effectLst/>
                              <a:latin typeface="Calibri" panose="020F0502020204030204" pitchFamily="34" charset="0"/>
                            </a:rPr>
                            <a:t>200</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945961</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9113</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1035,38</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1058,09</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1042,69</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121,26</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0,1022</a:t>
                          </a:r>
                        </a:p>
                      </a:txBody>
                      <a:tcPr marL="7620" marR="7620" marT="7620" marB="0" anchor="ctr"/>
                    </a:tc>
                    <a:extLst>
                      <a:ext uri="{0D108BD9-81ED-4DB2-BD59-A6C34878D82A}">
                        <a16:rowId xmlns:a16="http://schemas.microsoft.com/office/drawing/2014/main" val="2786776570"/>
                      </a:ext>
                    </a:extLst>
                  </a:tr>
                  <a:tr h="370840">
                    <a:tc>
                      <a:txBody>
                        <a:bodyPr/>
                        <a:lstStyle/>
                        <a:p>
                          <a:pPr algn="ctr" rtl="0" fontAlgn="ctr"/>
                          <a:r>
                            <a:rPr lang="ru-RU" sz="2000" b="0" i="0" u="none" strike="noStrike">
                              <a:solidFill>
                                <a:srgbClr val="000000"/>
                              </a:solidFill>
                              <a:effectLst/>
                              <a:latin typeface="Calibri" panose="020F0502020204030204" pitchFamily="34" charset="0"/>
                            </a:rPr>
                            <a:t>300</a:t>
                          </a:r>
                        </a:p>
                      </a:txBody>
                      <a:tcPr marL="7620" marR="7620" marT="7620" marB="0" anchor="ctr"/>
                    </a:tc>
                    <a:tc>
                      <a:txBody>
                        <a:bodyPr/>
                        <a:lstStyle/>
                        <a:p>
                          <a:pPr algn="ctr" fontAlgn="ctr"/>
                          <a:r>
                            <a:rPr lang="en-US" sz="2000" b="0" i="0" u="none" strike="noStrike">
                              <a:solidFill>
                                <a:srgbClr val="000000"/>
                              </a:solidFill>
                              <a:effectLst/>
                              <a:latin typeface="Calibri" panose="020F0502020204030204" pitchFamily="34" charset="0"/>
                            </a:rPr>
                            <a:t>3,478E+06</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31087,2</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2137,72</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2156,84</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2147,22</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3265,14</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0,1354</a:t>
                          </a:r>
                        </a:p>
                      </a:txBody>
                      <a:tcPr marL="7620" marR="7620" marT="7620" marB="0" anchor="ctr"/>
                    </a:tc>
                    <a:extLst>
                      <a:ext uri="{0D108BD9-81ED-4DB2-BD59-A6C34878D82A}">
                        <a16:rowId xmlns:a16="http://schemas.microsoft.com/office/drawing/2014/main" val="2889833667"/>
                      </a:ext>
                    </a:extLst>
                  </a:tr>
                  <a:tr h="370840">
                    <a:tc>
                      <a:txBody>
                        <a:bodyPr/>
                        <a:lstStyle/>
                        <a:p>
                          <a:pPr algn="ctr" rtl="0" fontAlgn="ctr"/>
                          <a:r>
                            <a:rPr lang="ru-RU" sz="2000" b="0" i="0" u="none" strike="noStrike">
                              <a:solidFill>
                                <a:srgbClr val="000000"/>
                              </a:solidFill>
                              <a:effectLst/>
                              <a:latin typeface="Calibri" panose="020F0502020204030204" pitchFamily="34" charset="0"/>
                            </a:rPr>
                            <a:t>400</a:t>
                          </a:r>
                        </a:p>
                      </a:txBody>
                      <a:tcPr marL="7620" marR="7620" marT="7620" marB="0" anchor="ctr"/>
                    </a:tc>
                    <a:tc>
                      <a:txBody>
                        <a:bodyPr/>
                        <a:lstStyle/>
                        <a:p>
                          <a:pPr algn="ctr" fontAlgn="ctr"/>
                          <a:r>
                            <a:rPr lang="en-US" sz="2000" b="0" i="0" u="none" strike="noStrike">
                              <a:solidFill>
                                <a:srgbClr val="000000"/>
                              </a:solidFill>
                              <a:effectLst/>
                              <a:latin typeface="Calibri" panose="020F0502020204030204" pitchFamily="34" charset="0"/>
                            </a:rPr>
                            <a:t>1,098E+07</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90325,3</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4134,82</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4126,22</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4040,2</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3268,74</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0,1678</a:t>
                          </a:r>
                        </a:p>
                      </a:txBody>
                      <a:tcPr marL="7620" marR="7620" marT="7620" marB="0" anchor="ctr"/>
                    </a:tc>
                    <a:extLst>
                      <a:ext uri="{0D108BD9-81ED-4DB2-BD59-A6C34878D82A}">
                        <a16:rowId xmlns:a16="http://schemas.microsoft.com/office/drawing/2014/main" val="3094402640"/>
                      </a:ext>
                    </a:extLst>
                  </a:tr>
                  <a:tr h="370840">
                    <a:tc>
                      <a:txBody>
                        <a:bodyPr/>
                        <a:lstStyle/>
                        <a:p>
                          <a:pPr algn="ctr" rtl="0" fontAlgn="ctr"/>
                          <a:r>
                            <a:rPr lang="ru-RU" sz="2000" b="0" i="0" u="none" strike="noStrike">
                              <a:solidFill>
                                <a:srgbClr val="000000"/>
                              </a:solidFill>
                              <a:effectLst/>
                              <a:latin typeface="Calibri" panose="020F0502020204030204" pitchFamily="34" charset="0"/>
                            </a:rPr>
                            <a:t>500</a:t>
                          </a:r>
                        </a:p>
                      </a:txBody>
                      <a:tcPr marL="7620" marR="7620" marT="7620" marB="0" anchor="ctr"/>
                    </a:tc>
                    <a:tc>
                      <a:txBody>
                        <a:bodyPr/>
                        <a:lstStyle/>
                        <a:p>
                          <a:pPr algn="ctr" fontAlgn="ctr"/>
                          <a:r>
                            <a:rPr lang="en-US" sz="2000" b="0" i="0" u="none" strike="noStrike">
                              <a:solidFill>
                                <a:srgbClr val="000000"/>
                              </a:solidFill>
                              <a:effectLst/>
                              <a:latin typeface="Calibri" panose="020F0502020204030204" pitchFamily="34" charset="0"/>
                            </a:rPr>
                            <a:t>2,67E+07</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194165</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7609,27</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7379,36</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7338,18</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3275,48</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0,2006</a:t>
                          </a:r>
                        </a:p>
                      </a:txBody>
                      <a:tcPr marL="7620" marR="7620" marT="7620" marB="0" anchor="ctr"/>
                    </a:tc>
                    <a:extLst>
                      <a:ext uri="{0D108BD9-81ED-4DB2-BD59-A6C34878D82A}">
                        <a16:rowId xmlns:a16="http://schemas.microsoft.com/office/drawing/2014/main" val="405577446"/>
                      </a:ext>
                    </a:extLst>
                  </a:tr>
                  <a:tr h="370840">
                    <a:tc>
                      <a:txBody>
                        <a:bodyPr/>
                        <a:lstStyle/>
                        <a:p>
                          <a:pPr algn="ctr" rtl="0" fontAlgn="ctr"/>
                          <a:r>
                            <a:rPr lang="ru-RU" sz="2000" b="0" i="0" u="none" strike="noStrike">
                              <a:solidFill>
                                <a:srgbClr val="000000"/>
                              </a:solidFill>
                              <a:effectLst/>
                              <a:latin typeface="Calibri" panose="020F0502020204030204" pitchFamily="34" charset="0"/>
                            </a:rPr>
                            <a:t>600</a:t>
                          </a:r>
                        </a:p>
                      </a:txBody>
                      <a:tcPr marL="7620" marR="7620" marT="7620" marB="0" anchor="ctr"/>
                    </a:tc>
                    <a:tc>
                      <a:txBody>
                        <a:bodyPr/>
                        <a:lstStyle/>
                        <a:p>
                          <a:pPr algn="ctr" fontAlgn="ctr"/>
                          <a:r>
                            <a:rPr lang="en-US" sz="2000" b="0" i="0" u="none" strike="noStrike">
                              <a:solidFill>
                                <a:srgbClr val="000000"/>
                              </a:solidFill>
                              <a:effectLst/>
                              <a:latin typeface="Calibri" panose="020F0502020204030204" pitchFamily="34" charset="0"/>
                            </a:rPr>
                            <a:t>4,96E+07</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360883</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13756,5</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13470</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13339,6</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3280,64</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0,2338</a:t>
                          </a:r>
                        </a:p>
                      </a:txBody>
                      <a:tcPr marL="7620" marR="7620" marT="7620" marB="0" anchor="ctr"/>
                    </a:tc>
                    <a:extLst>
                      <a:ext uri="{0D108BD9-81ED-4DB2-BD59-A6C34878D82A}">
                        <a16:rowId xmlns:a16="http://schemas.microsoft.com/office/drawing/2014/main" val="2550216157"/>
                      </a:ext>
                    </a:extLst>
                  </a:tr>
                  <a:tr h="370840">
                    <a:tc>
                      <a:txBody>
                        <a:bodyPr/>
                        <a:lstStyle/>
                        <a:p>
                          <a:pPr algn="ctr" rtl="0" fontAlgn="ctr"/>
                          <a:r>
                            <a:rPr lang="ru-RU" sz="2000" b="0" i="0" u="none" strike="noStrike">
                              <a:solidFill>
                                <a:srgbClr val="000000"/>
                              </a:solidFill>
                              <a:effectLst/>
                              <a:latin typeface="Calibri" panose="020F0502020204030204" pitchFamily="34" charset="0"/>
                            </a:rPr>
                            <a:t>700</a:t>
                          </a:r>
                        </a:p>
                      </a:txBody>
                      <a:tcPr marL="7620" marR="7620" marT="7620" marB="0" anchor="ctr"/>
                    </a:tc>
                    <a:tc>
                      <a:txBody>
                        <a:bodyPr/>
                        <a:lstStyle/>
                        <a:p>
                          <a:pPr algn="ctr" fontAlgn="ctr"/>
                          <a:r>
                            <a:rPr lang="en-US" sz="2000" b="0" i="0" u="none" strike="noStrike">
                              <a:solidFill>
                                <a:srgbClr val="000000"/>
                              </a:solidFill>
                              <a:effectLst/>
                              <a:latin typeface="Calibri" panose="020F0502020204030204" pitchFamily="34" charset="0"/>
                            </a:rPr>
                            <a:t>8,57E+07</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638307</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22194,1</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21841,2</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21997,1</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3286,55</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0,2666</a:t>
                          </a:r>
                        </a:p>
                      </a:txBody>
                      <a:tcPr marL="7620" marR="7620" marT="7620" marB="0" anchor="ctr"/>
                    </a:tc>
                    <a:extLst>
                      <a:ext uri="{0D108BD9-81ED-4DB2-BD59-A6C34878D82A}">
                        <a16:rowId xmlns:a16="http://schemas.microsoft.com/office/drawing/2014/main" val="2099482209"/>
                      </a:ext>
                    </a:extLst>
                  </a:tr>
                  <a:tr h="370840">
                    <a:tc>
                      <a:txBody>
                        <a:bodyPr/>
                        <a:lstStyle/>
                        <a:p>
                          <a:pPr algn="ctr" rtl="0" fontAlgn="ctr"/>
                          <a:r>
                            <a:rPr lang="ru-RU" sz="2000" b="0" i="0" u="none" strike="noStrike">
                              <a:solidFill>
                                <a:srgbClr val="000000"/>
                              </a:solidFill>
                              <a:effectLst/>
                              <a:latin typeface="Calibri" panose="020F0502020204030204" pitchFamily="34" charset="0"/>
                            </a:rPr>
                            <a:t>800</a:t>
                          </a:r>
                        </a:p>
                      </a:txBody>
                      <a:tcPr marL="7620" marR="7620" marT="7620" marB="0" anchor="ctr"/>
                    </a:tc>
                    <a:tc>
                      <a:txBody>
                        <a:bodyPr/>
                        <a:lstStyle/>
                        <a:p>
                          <a:pPr algn="ctr" fontAlgn="ctr"/>
                          <a:r>
                            <a:rPr lang="en-US" sz="2000" b="0" i="0" u="none" strike="noStrike">
                              <a:solidFill>
                                <a:srgbClr val="000000"/>
                              </a:solidFill>
                              <a:effectLst/>
                              <a:latin typeface="Calibri" panose="020F0502020204030204" pitchFamily="34" charset="0"/>
                            </a:rPr>
                            <a:t>1,43E+08</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1081040</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29153,6</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28737,9</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28854,5</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26220,4</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0,2996</a:t>
                          </a:r>
                        </a:p>
                      </a:txBody>
                      <a:tcPr marL="7620" marR="7620" marT="7620" marB="0" anchor="ctr"/>
                    </a:tc>
                    <a:extLst>
                      <a:ext uri="{0D108BD9-81ED-4DB2-BD59-A6C34878D82A}">
                        <a16:rowId xmlns:a16="http://schemas.microsoft.com/office/drawing/2014/main" val="1409190870"/>
                      </a:ext>
                    </a:extLst>
                  </a:tr>
                  <a:tr h="370840">
                    <a:tc>
                      <a:txBody>
                        <a:bodyPr/>
                        <a:lstStyle/>
                        <a:p>
                          <a:pPr algn="ctr" rtl="0" fontAlgn="ctr"/>
                          <a:r>
                            <a:rPr lang="ru-RU" sz="2000" b="0" i="0" u="none" strike="noStrike">
                              <a:solidFill>
                                <a:srgbClr val="000000"/>
                              </a:solidFill>
                              <a:effectLst/>
                              <a:latin typeface="Calibri" panose="020F0502020204030204" pitchFamily="34" charset="0"/>
                            </a:rPr>
                            <a:t>900</a:t>
                          </a:r>
                        </a:p>
                      </a:txBody>
                      <a:tcPr marL="7620" marR="7620" marT="7620" marB="0" anchor="ctr"/>
                    </a:tc>
                    <a:tc>
                      <a:txBody>
                        <a:bodyPr/>
                        <a:lstStyle/>
                        <a:p>
                          <a:pPr algn="ctr" fontAlgn="ctr"/>
                          <a:r>
                            <a:rPr lang="en-US" sz="2000" b="0" i="0" u="none" strike="noStrike">
                              <a:solidFill>
                                <a:srgbClr val="000000"/>
                              </a:solidFill>
                              <a:effectLst/>
                              <a:latin typeface="Calibri" panose="020F0502020204030204" pitchFamily="34" charset="0"/>
                            </a:rPr>
                            <a:t>2,18E+08</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1738430</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40153,8</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39239,5</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39424,9</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26227,8</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0,3324</a:t>
                          </a:r>
                        </a:p>
                      </a:txBody>
                      <a:tcPr marL="7620" marR="7620" marT="7620" marB="0" anchor="ctr"/>
                    </a:tc>
                    <a:extLst>
                      <a:ext uri="{0D108BD9-81ED-4DB2-BD59-A6C34878D82A}">
                        <a16:rowId xmlns:a16="http://schemas.microsoft.com/office/drawing/2014/main" val="603885030"/>
                      </a:ext>
                    </a:extLst>
                  </a:tr>
                  <a:tr h="370840">
                    <a:tc>
                      <a:txBody>
                        <a:bodyPr/>
                        <a:lstStyle/>
                        <a:p>
                          <a:pPr algn="ctr" rtl="0" fontAlgn="ctr"/>
                          <a:r>
                            <a:rPr lang="ru-RU" sz="2000" b="0" i="0" u="none" strike="noStrike" dirty="0">
                              <a:solidFill>
                                <a:srgbClr val="000000"/>
                              </a:solidFill>
                              <a:effectLst/>
                              <a:latin typeface="Calibri" panose="020F0502020204030204" pitchFamily="34" charset="0"/>
                            </a:rPr>
                            <a:t>1000</a:t>
                          </a:r>
                        </a:p>
                      </a:txBody>
                      <a:tcPr marL="7620" marR="7620" marT="7620" marB="0" anchor="ctr"/>
                    </a:tc>
                    <a:tc>
                      <a:txBody>
                        <a:bodyPr/>
                        <a:lstStyle/>
                        <a:p>
                          <a:pPr algn="ctr" fontAlgn="ctr"/>
                          <a:r>
                            <a:rPr lang="en-US" sz="2000" b="0" i="0" u="none" strike="noStrike" dirty="0">
                              <a:solidFill>
                                <a:srgbClr val="000000"/>
                              </a:solidFill>
                              <a:effectLst/>
                              <a:latin typeface="Calibri" panose="020F0502020204030204" pitchFamily="34" charset="0"/>
                            </a:rPr>
                            <a:t>3,22E+08</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2531250</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58030,1</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56985</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57194,2</a:t>
                          </a:r>
                        </a:p>
                      </a:txBody>
                      <a:tcPr marL="7620" marR="7620" marT="7620" marB="0" anchor="ctr"/>
                    </a:tc>
                    <a:tc>
                      <a:txBody>
                        <a:bodyPr/>
                        <a:lstStyle/>
                        <a:p>
                          <a:pPr algn="ctr" fontAlgn="ctr"/>
                          <a:r>
                            <a:rPr lang="ru-RU" sz="2000" b="0" i="0" u="none" strike="noStrike">
                              <a:solidFill>
                                <a:srgbClr val="000000"/>
                              </a:solidFill>
                              <a:effectLst/>
                              <a:latin typeface="Calibri" panose="020F0502020204030204" pitchFamily="34" charset="0"/>
                            </a:rPr>
                            <a:t>26236,1</a:t>
                          </a:r>
                        </a:p>
                      </a:txBody>
                      <a:tcPr marL="7620" marR="7620" marT="7620" marB="0" anchor="ctr"/>
                    </a:tc>
                    <a:tc>
                      <a:txBody>
                        <a:bodyPr/>
                        <a:lstStyle/>
                        <a:p>
                          <a:pPr algn="ctr" fontAlgn="ctr"/>
                          <a:r>
                            <a:rPr lang="ru-RU" sz="2000" b="0" i="0" u="none" strike="noStrike" dirty="0">
                              <a:solidFill>
                                <a:srgbClr val="000000"/>
                              </a:solidFill>
                              <a:effectLst/>
                              <a:latin typeface="Calibri" panose="020F0502020204030204" pitchFamily="34" charset="0"/>
                            </a:rPr>
                            <a:t>0,3654</a:t>
                          </a:r>
                        </a:p>
                      </a:txBody>
                      <a:tcPr marL="7620" marR="7620" marT="7620" marB="0" anchor="ctr"/>
                    </a:tc>
                    <a:extLst>
                      <a:ext uri="{0D108BD9-81ED-4DB2-BD59-A6C34878D82A}">
                        <a16:rowId xmlns:a16="http://schemas.microsoft.com/office/drawing/2014/main" val="2485845740"/>
                      </a:ext>
                    </a:extLst>
                  </a:tr>
                </a:tbl>
              </a:graphicData>
            </a:graphic>
          </p:graphicFrame>
        </mc:Fallback>
      </mc:AlternateContent>
    </p:spTree>
    <p:extLst>
      <p:ext uri="{BB962C8B-B14F-4D97-AF65-F5344CB8AC3E}">
        <p14:creationId xmlns:p14="http://schemas.microsoft.com/office/powerpoint/2010/main" val="3164036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DA8EF50D-2F09-28C0-AC65-6DB023DA78C4}"/>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C37A410E-BE0B-B906-55AF-4DA05FE22868}"/>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Результаты</a:t>
            </a:r>
          </a:p>
        </p:txBody>
      </p:sp>
      <p:pic>
        <p:nvPicPr>
          <p:cNvPr id="8" name="Рисунок 7">
            <a:extLst>
              <a:ext uri="{FF2B5EF4-FFF2-40B4-BE49-F238E27FC236}">
                <a16:creationId xmlns:a16="http://schemas.microsoft.com/office/drawing/2014/main" id="{DA5854CE-78F9-167C-0CDE-954DF775F9C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25524" y="1484004"/>
            <a:ext cx="7940950" cy="4995998"/>
          </a:xfrm>
          <a:prstGeom prst="rect">
            <a:avLst/>
          </a:prstGeom>
        </p:spPr>
      </p:pic>
    </p:spTree>
    <p:extLst>
      <p:ext uri="{BB962C8B-B14F-4D97-AF65-F5344CB8AC3E}">
        <p14:creationId xmlns:p14="http://schemas.microsoft.com/office/powerpoint/2010/main" val="978314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DA8EF50D-2F09-28C0-AC65-6DB023DA78C4}"/>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C37A410E-BE0B-B906-55AF-4DA05FE22868}"/>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Результаты</a:t>
            </a:r>
          </a:p>
        </p:txBody>
      </p:sp>
      <p:pic>
        <p:nvPicPr>
          <p:cNvPr id="7" name="Рисунок 6">
            <a:extLst>
              <a:ext uri="{FF2B5EF4-FFF2-40B4-BE49-F238E27FC236}">
                <a16:creationId xmlns:a16="http://schemas.microsoft.com/office/drawing/2014/main" id="{598A88EE-6F71-0EB3-39F7-06886F33C8E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83684" y="1410575"/>
            <a:ext cx="8024631" cy="5142857"/>
          </a:xfrm>
          <a:prstGeom prst="rect">
            <a:avLst/>
          </a:prstGeom>
        </p:spPr>
      </p:pic>
    </p:spTree>
    <p:extLst>
      <p:ext uri="{BB962C8B-B14F-4D97-AF65-F5344CB8AC3E}">
        <p14:creationId xmlns:p14="http://schemas.microsoft.com/office/powerpoint/2010/main" val="804311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DA8EF50D-2F09-28C0-AC65-6DB023DA78C4}"/>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C37A410E-BE0B-B906-55AF-4DA05FE22868}"/>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Результаты</a:t>
            </a:r>
          </a:p>
        </p:txBody>
      </p:sp>
      <p:pic>
        <p:nvPicPr>
          <p:cNvPr id="7" name="Рисунок 6">
            <a:extLst>
              <a:ext uri="{FF2B5EF4-FFF2-40B4-BE49-F238E27FC236}">
                <a16:creationId xmlns:a16="http://schemas.microsoft.com/office/drawing/2014/main" id="{598A88EE-6F71-0EB3-39F7-06886F33C8E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83684" y="1410575"/>
            <a:ext cx="8024631" cy="5142857"/>
          </a:xfrm>
          <a:prstGeom prst="rect">
            <a:avLst/>
          </a:prstGeom>
        </p:spPr>
      </p:pic>
    </p:spTree>
    <p:extLst>
      <p:ext uri="{BB962C8B-B14F-4D97-AF65-F5344CB8AC3E}">
        <p14:creationId xmlns:p14="http://schemas.microsoft.com/office/powerpoint/2010/main" val="3907247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DA8EF50D-2F09-28C0-AC65-6DB023DA78C4}"/>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C37A410E-BE0B-B906-55AF-4DA05FE22868}"/>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Результаты</a:t>
            </a:r>
          </a:p>
        </p:txBody>
      </p:sp>
      <p:pic>
        <p:nvPicPr>
          <p:cNvPr id="7" name="Рисунок 6">
            <a:extLst>
              <a:ext uri="{FF2B5EF4-FFF2-40B4-BE49-F238E27FC236}">
                <a16:creationId xmlns:a16="http://schemas.microsoft.com/office/drawing/2014/main" id="{598A88EE-6F71-0EB3-39F7-06886F33C8E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98259" y="1484004"/>
            <a:ext cx="7795480" cy="4995998"/>
          </a:xfrm>
          <a:prstGeom prst="rect">
            <a:avLst/>
          </a:prstGeom>
        </p:spPr>
      </p:pic>
    </p:spTree>
    <p:extLst>
      <p:ext uri="{BB962C8B-B14F-4D97-AF65-F5344CB8AC3E}">
        <p14:creationId xmlns:p14="http://schemas.microsoft.com/office/powerpoint/2010/main" val="1149009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DA8EF50D-2F09-28C0-AC65-6DB023DA78C4}"/>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C37A410E-BE0B-B906-55AF-4DA05FE22868}"/>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Результаты</a:t>
            </a:r>
          </a:p>
        </p:txBody>
      </p:sp>
      <p:pic>
        <p:nvPicPr>
          <p:cNvPr id="7" name="Рисунок 6">
            <a:extLst>
              <a:ext uri="{FF2B5EF4-FFF2-40B4-BE49-F238E27FC236}">
                <a16:creationId xmlns:a16="http://schemas.microsoft.com/office/drawing/2014/main" id="{598A88EE-6F71-0EB3-39F7-06886F33C8E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98259" y="1484004"/>
            <a:ext cx="7795480" cy="4995997"/>
          </a:xfrm>
          <a:prstGeom prst="rect">
            <a:avLst/>
          </a:prstGeom>
        </p:spPr>
      </p:pic>
    </p:spTree>
    <p:extLst>
      <p:ext uri="{BB962C8B-B14F-4D97-AF65-F5344CB8AC3E}">
        <p14:creationId xmlns:p14="http://schemas.microsoft.com/office/powerpoint/2010/main" val="2947191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DA8EF50D-2F09-28C0-AC65-6DB023DA78C4}"/>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C37A410E-BE0B-B906-55AF-4DA05FE22868}"/>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Результаты</a:t>
            </a:r>
          </a:p>
        </p:txBody>
      </p:sp>
      <mc:AlternateContent xmlns:mc="http://schemas.openxmlformats.org/markup-compatibility/2006" xmlns:a14="http://schemas.microsoft.com/office/drawing/2010/main">
        <mc:Choice Requires="a14">
          <p:graphicFrame>
            <p:nvGraphicFramePr>
              <p:cNvPr id="2" name="Объект 5">
                <a:extLst>
                  <a:ext uri="{FF2B5EF4-FFF2-40B4-BE49-F238E27FC236}">
                    <a16:creationId xmlns:a16="http://schemas.microsoft.com/office/drawing/2014/main" id="{EA996DE3-4A5B-1DD7-5EF6-C5DF62F2EE41}"/>
                  </a:ext>
                </a:extLst>
              </p:cNvPr>
              <p:cNvGraphicFramePr>
                <a:graphicFrameLocks noGrp="1"/>
              </p:cNvGraphicFramePr>
              <p:nvPr>
                <p:ph idx="1"/>
                <p:extLst>
                  <p:ext uri="{D42A27DB-BD31-4B8C-83A1-F6EECF244321}">
                    <p14:modId xmlns:p14="http://schemas.microsoft.com/office/powerpoint/2010/main" val="1700005112"/>
                  </p:ext>
                </p:extLst>
              </p:nvPr>
            </p:nvGraphicFramePr>
            <p:xfrm>
              <a:off x="1983611" y="1789825"/>
              <a:ext cx="8224777" cy="3657600"/>
            </p:xfrm>
            <a:graphic>
              <a:graphicData uri="http://schemas.openxmlformats.org/drawingml/2006/table">
                <a:tbl>
                  <a:tblPr firstRow="1" bandRow="1">
                    <a:tableStyleId>{0505E3EF-67EA-436B-97B2-0124C06EBD24}</a:tableStyleId>
                  </a:tblPr>
                  <a:tblGrid>
                    <a:gridCol w="5735919">
                      <a:extLst>
                        <a:ext uri="{9D8B030D-6E8A-4147-A177-3AD203B41FA5}">
                          <a16:colId xmlns:a16="http://schemas.microsoft.com/office/drawing/2014/main" val="2139045265"/>
                        </a:ext>
                      </a:extLst>
                    </a:gridCol>
                    <a:gridCol w="2488858">
                      <a:extLst>
                        <a:ext uri="{9D8B030D-6E8A-4147-A177-3AD203B41FA5}">
                          <a16:colId xmlns:a16="http://schemas.microsoft.com/office/drawing/2014/main" val="1216344140"/>
                        </a:ext>
                      </a:extLst>
                    </a:gridCol>
                  </a:tblGrid>
                  <a:tr h="455356">
                    <a:tc>
                      <a:txBody>
                        <a:bodyPr/>
                        <a:lstStyle/>
                        <a:p>
                          <a:pPr algn="ctr"/>
                          <a:r>
                            <a:rPr lang="ru-RU" sz="2400" b="0" dirty="0"/>
                            <a:t>Алгоритм</a:t>
                          </a:r>
                          <a:endParaRPr lang="ru-RU" sz="2400" b="0" dirty="0">
                            <a:latin typeface="Franklin Gothic Heavy" panose="020B0903020102020204" pitchFamily="34" charset="0"/>
                          </a:endParaRPr>
                        </a:p>
                      </a:txBody>
                      <a:tcPr/>
                    </a:tc>
                    <a:tc>
                      <a:txBody>
                        <a:bodyPr/>
                        <a:lstStyle/>
                        <a:p>
                          <a:pPr algn="ctr"/>
                          <a:r>
                            <a:rPr lang="ru-RU" sz="2400" b="0" dirty="0"/>
                            <a:t>Сложность</a:t>
                          </a:r>
                          <a:endParaRPr lang="ru-RU" sz="2400" b="0" dirty="0">
                            <a:latin typeface="Franklin Gothic Heavy" panose="020B0903020102020204" pitchFamily="34" charset="0"/>
                          </a:endParaRPr>
                        </a:p>
                      </a:txBody>
                      <a:tcPr/>
                    </a:tc>
                    <a:extLst>
                      <a:ext uri="{0D108BD9-81ED-4DB2-BD59-A6C34878D82A}">
                        <a16:rowId xmlns:a16="http://schemas.microsoft.com/office/drawing/2014/main" val="4125859684"/>
                      </a:ext>
                    </a:extLst>
                  </a:tr>
                  <a:tr h="455356">
                    <a:tc>
                      <a:txBody>
                        <a:bodyPr/>
                        <a:lstStyle/>
                        <a:p>
                          <a:pPr algn="ctr"/>
                          <a:r>
                            <a:rPr lang="ru-RU" sz="2400" dirty="0"/>
                            <a:t>Алгоритм Форда-</a:t>
                          </a:r>
                          <a:r>
                            <a:rPr lang="ru-RU" sz="2400" dirty="0" err="1"/>
                            <a:t>Фалкерсона</a:t>
                          </a:r>
                          <a:r>
                            <a:rPr lang="en-US" sz="2400" dirty="0"/>
                            <a:t> (FF)</a:t>
                          </a:r>
                          <a:endParaRPr lang="ru-RU" sz="2400" dirty="0">
                            <a:latin typeface="Franklin Gothic Book" panose="020B0503020102020204" pitchFamily="34"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𝑂</m:t>
                                </m:r>
                                <m:r>
                                  <a:rPr lang="en-US" sz="2400" b="0" smtClean="0">
                                    <a:latin typeface="Cambria Math" panose="02040503050406030204" pitchFamily="18" charset="0"/>
                                  </a:rPr>
                                  <m:t>(</m:t>
                                </m:r>
                                <m:r>
                                  <a:rPr lang="en-US" sz="2400" b="0" smtClean="0">
                                    <a:latin typeface="Cambria Math" panose="02040503050406030204" pitchFamily="18" charset="0"/>
                                  </a:rPr>
                                  <m:t>𝐸𝑈</m:t>
                                </m:r>
                                <m:r>
                                  <a:rPr lang="en-US" sz="2400" b="0" smtClean="0">
                                    <a:latin typeface="Cambria Math" panose="02040503050406030204" pitchFamily="18" charset="0"/>
                                  </a:rPr>
                                  <m:t>)</m:t>
                                </m:r>
                              </m:oMath>
                            </m:oMathPara>
                          </a14:m>
                          <a:endParaRPr lang="ru-RU" sz="2400" dirty="0">
                            <a:latin typeface="Franklin Gothic Book" panose="020B0503020102020204" pitchFamily="34" charset="0"/>
                          </a:endParaRPr>
                        </a:p>
                      </a:txBody>
                      <a:tcPr/>
                    </a:tc>
                    <a:extLst>
                      <a:ext uri="{0D108BD9-81ED-4DB2-BD59-A6C34878D82A}">
                        <a16:rowId xmlns:a16="http://schemas.microsoft.com/office/drawing/2014/main" val="2364120328"/>
                      </a:ext>
                    </a:extLst>
                  </a:tr>
                  <a:tr h="455356">
                    <a:tc>
                      <a:txBody>
                        <a:bodyPr/>
                        <a:lstStyle/>
                        <a:p>
                          <a:pPr algn="ctr"/>
                          <a:r>
                            <a:rPr lang="ru-RU" sz="2400" dirty="0"/>
                            <a:t>Алгоритм </a:t>
                          </a:r>
                          <a:r>
                            <a:rPr lang="ru-RU" sz="2400" dirty="0" err="1"/>
                            <a:t>Эдмонса</a:t>
                          </a:r>
                          <a:r>
                            <a:rPr lang="ru-RU" sz="2400" dirty="0"/>
                            <a:t>-Карпа</a:t>
                          </a:r>
                          <a:r>
                            <a:rPr lang="en-US" sz="2400" dirty="0"/>
                            <a:t> (EC)</a:t>
                          </a:r>
                          <a:endParaRPr lang="ru-RU" sz="2400" dirty="0">
                            <a:latin typeface="Franklin Gothic Book" panose="020B05030201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𝑂</m:t>
                                </m:r>
                                <m:r>
                                  <a:rPr lang="en-US" sz="2400" b="0" smtClean="0">
                                    <a:latin typeface="Cambria Math" panose="02040503050406030204" pitchFamily="18" charset="0"/>
                                  </a:rPr>
                                  <m:t>(</m:t>
                                </m:r>
                                <m:r>
                                  <a:rPr lang="en-US" sz="2400" b="0" smtClean="0">
                                    <a:latin typeface="Cambria Math" panose="02040503050406030204" pitchFamily="18" charset="0"/>
                                  </a:rPr>
                                  <m:t>𝑉</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𝐸</m:t>
                                    </m:r>
                                  </m:e>
                                  <m:sup>
                                    <m:r>
                                      <a:rPr lang="en-US" sz="2400" b="0" smtClean="0">
                                        <a:latin typeface="Cambria Math" panose="02040503050406030204" pitchFamily="18" charset="0"/>
                                      </a:rPr>
                                      <m:t>2</m:t>
                                    </m:r>
                                  </m:sup>
                                </m:sSup>
                                <m:r>
                                  <a:rPr lang="en-US" sz="2400" b="0" smtClean="0">
                                    <a:latin typeface="Cambria Math" panose="02040503050406030204" pitchFamily="18" charset="0"/>
                                  </a:rPr>
                                  <m:t>)</m:t>
                                </m:r>
                              </m:oMath>
                            </m:oMathPara>
                          </a14:m>
                          <a:endParaRPr lang="ru-RU" sz="2400" dirty="0">
                            <a:latin typeface="Franklin Gothic Book" panose="020B0503020102020204" pitchFamily="34" charset="0"/>
                          </a:endParaRPr>
                        </a:p>
                      </a:txBody>
                      <a:tcPr/>
                    </a:tc>
                    <a:extLst>
                      <a:ext uri="{0D108BD9-81ED-4DB2-BD59-A6C34878D82A}">
                        <a16:rowId xmlns:a16="http://schemas.microsoft.com/office/drawing/2014/main" val="851218072"/>
                      </a:ext>
                    </a:extLst>
                  </a:tr>
                  <a:tr h="455356">
                    <a:tc>
                      <a:txBody>
                        <a:bodyPr/>
                        <a:lstStyle/>
                        <a:p>
                          <a:pPr algn="ctr"/>
                          <a:r>
                            <a:rPr lang="ru-RU" sz="2400" dirty="0"/>
                            <a:t>Алгоритм </a:t>
                          </a:r>
                          <a:r>
                            <a:rPr lang="ru-RU" sz="2400" dirty="0" err="1"/>
                            <a:t>Диница</a:t>
                          </a:r>
                          <a:r>
                            <a:rPr lang="en-US" sz="2400" dirty="0"/>
                            <a:t> (D)</a:t>
                          </a:r>
                          <a:endParaRPr lang="ru-RU" sz="2400" dirty="0">
                            <a:latin typeface="Franklin Gothic Book" panose="020B05030201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𝑂</m:t>
                                </m:r>
                                <m:r>
                                  <a:rPr lang="en-US" sz="2400" b="0"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𝑉</m:t>
                                    </m:r>
                                  </m:e>
                                  <m:sup>
                                    <m:r>
                                      <a:rPr lang="en-US" sz="2400" b="0" smtClean="0">
                                        <a:latin typeface="Cambria Math" panose="02040503050406030204" pitchFamily="18" charset="0"/>
                                      </a:rPr>
                                      <m:t>2</m:t>
                                    </m:r>
                                  </m:sup>
                                </m:sSup>
                                <m:r>
                                  <a:rPr lang="en-US" sz="2400" b="0" smtClean="0">
                                    <a:latin typeface="Cambria Math" panose="02040503050406030204" pitchFamily="18" charset="0"/>
                                  </a:rPr>
                                  <m:t>𝐸</m:t>
                                </m:r>
                                <m:r>
                                  <a:rPr lang="en-US" sz="2400" b="0" smtClean="0">
                                    <a:latin typeface="Cambria Math" panose="02040503050406030204" pitchFamily="18" charset="0"/>
                                  </a:rPr>
                                  <m:t>)</m:t>
                                </m:r>
                              </m:oMath>
                            </m:oMathPara>
                          </a14:m>
                          <a:endParaRPr lang="ru-RU" sz="2400" dirty="0">
                            <a:latin typeface="Franklin Gothic Book" panose="020B0503020102020204" pitchFamily="34" charset="0"/>
                          </a:endParaRPr>
                        </a:p>
                      </a:txBody>
                      <a:tcPr/>
                    </a:tc>
                    <a:extLst>
                      <a:ext uri="{0D108BD9-81ED-4DB2-BD59-A6C34878D82A}">
                        <a16:rowId xmlns:a16="http://schemas.microsoft.com/office/drawing/2014/main" val="4147362877"/>
                      </a:ext>
                    </a:extLst>
                  </a:tr>
                  <a:tr h="455356">
                    <a:tc>
                      <a:txBody>
                        <a:bodyPr/>
                        <a:lstStyle/>
                        <a:p>
                          <a:pPr algn="ctr"/>
                          <a:r>
                            <a:rPr lang="ru-RU" sz="2400" dirty="0"/>
                            <a:t>Алгоритм проталкивания </a:t>
                          </a:r>
                          <a:r>
                            <a:rPr lang="ru-RU" sz="2400" dirty="0" err="1"/>
                            <a:t>предпотока</a:t>
                          </a:r>
                          <a:r>
                            <a:rPr lang="en-US" sz="2400" dirty="0"/>
                            <a:t> (PR)</a:t>
                          </a:r>
                          <a:endParaRPr lang="ru-RU" sz="2400" dirty="0">
                            <a:latin typeface="Franklin Gothic Book" panose="020B05030201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𝑂</m:t>
                                </m:r>
                                <m:r>
                                  <a:rPr lang="en-US" sz="2400" b="0"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𝑉</m:t>
                                    </m:r>
                                  </m:e>
                                  <m:sup>
                                    <m:r>
                                      <a:rPr lang="en-US" sz="2400" b="0" smtClean="0">
                                        <a:latin typeface="Cambria Math" panose="02040503050406030204" pitchFamily="18" charset="0"/>
                                      </a:rPr>
                                      <m:t>2</m:t>
                                    </m:r>
                                  </m:sup>
                                </m:sSup>
                                <m:r>
                                  <a:rPr lang="en-US" sz="2400" b="0" smtClean="0">
                                    <a:latin typeface="Cambria Math" panose="02040503050406030204" pitchFamily="18" charset="0"/>
                                  </a:rPr>
                                  <m:t>𝐸</m:t>
                                </m:r>
                                <m:r>
                                  <a:rPr lang="en-US" sz="2400" b="0" smtClean="0">
                                    <a:latin typeface="Cambria Math" panose="02040503050406030204" pitchFamily="18" charset="0"/>
                                  </a:rPr>
                                  <m:t>)</m:t>
                                </m:r>
                              </m:oMath>
                            </m:oMathPara>
                          </a14:m>
                          <a:endParaRPr lang="ru-RU" sz="2400" dirty="0">
                            <a:latin typeface="Franklin Gothic Book" panose="020B0503020102020204" pitchFamily="34" charset="0"/>
                          </a:endParaRPr>
                        </a:p>
                      </a:txBody>
                      <a:tcPr/>
                    </a:tc>
                    <a:extLst>
                      <a:ext uri="{0D108BD9-81ED-4DB2-BD59-A6C34878D82A}">
                        <a16:rowId xmlns:a16="http://schemas.microsoft.com/office/drawing/2014/main" val="3991580759"/>
                      </a:ext>
                    </a:extLst>
                  </a:tr>
                  <a:tr h="455356">
                    <a:tc>
                      <a:txBody>
                        <a:bodyPr/>
                        <a:lstStyle/>
                        <a:p>
                          <a:pPr algn="ctr"/>
                          <a:r>
                            <a:rPr lang="ru-RU" sz="2400" dirty="0"/>
                            <a:t>Алгоритм масштабирования потока</a:t>
                          </a:r>
                          <a:r>
                            <a:rPr lang="en-US" sz="2400" dirty="0"/>
                            <a:t> (FS)</a:t>
                          </a:r>
                          <a:endParaRPr lang="ru-RU" sz="2400" dirty="0">
                            <a:latin typeface="Franklin Gothic Book" panose="020B05030201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𝑂</m:t>
                                </m:r>
                                <m:r>
                                  <a:rPr lang="en-US" sz="2400" b="0"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𝐸</m:t>
                                    </m:r>
                                  </m:e>
                                  <m:sup>
                                    <m:r>
                                      <a:rPr lang="en-US" sz="2400" b="0" smtClean="0">
                                        <a:latin typeface="Cambria Math" panose="02040503050406030204" pitchFamily="18" charset="0"/>
                                      </a:rPr>
                                      <m:t>2</m:t>
                                    </m:r>
                                  </m:sup>
                                </m:sSup>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𝑈</m:t>
                                    </m:r>
                                  </m:e>
                                </m:func>
                                <m:r>
                                  <a:rPr lang="en-US" sz="2400" b="0" smtClean="0">
                                    <a:latin typeface="Cambria Math" panose="02040503050406030204" pitchFamily="18" charset="0"/>
                                  </a:rPr>
                                  <m:t>)</m:t>
                                </m:r>
                              </m:oMath>
                            </m:oMathPara>
                          </a14:m>
                          <a:endParaRPr lang="ru-RU" sz="2400" dirty="0">
                            <a:latin typeface="Franklin Gothic Book" panose="020B0503020102020204" pitchFamily="34" charset="0"/>
                          </a:endParaRPr>
                        </a:p>
                      </a:txBody>
                      <a:tcPr/>
                    </a:tc>
                    <a:extLst>
                      <a:ext uri="{0D108BD9-81ED-4DB2-BD59-A6C34878D82A}">
                        <a16:rowId xmlns:a16="http://schemas.microsoft.com/office/drawing/2014/main" val="4056284575"/>
                      </a:ext>
                    </a:extLst>
                  </a:tr>
                  <a:tr h="455356">
                    <a:tc>
                      <a:txBody>
                        <a:bodyPr/>
                        <a:lstStyle/>
                        <a:p>
                          <a:pPr algn="ctr"/>
                          <a:r>
                            <a:rPr lang="ru-RU" sz="2400" dirty="0"/>
                            <a:t>Алгоритм Голдберга-</a:t>
                          </a:r>
                          <a:r>
                            <a:rPr lang="ru-RU" sz="2400" dirty="0" err="1"/>
                            <a:t>Тарьяна</a:t>
                          </a:r>
                          <a:r>
                            <a:rPr lang="en-US" sz="2400" dirty="0"/>
                            <a:t> (GT)</a:t>
                          </a:r>
                          <a:endParaRPr lang="ru-RU" sz="2400" dirty="0">
                            <a:latin typeface="Franklin Gothic Book" panose="020B05030201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𝑂</m:t>
                                </m:r>
                                <m:r>
                                  <a:rPr lang="en-US" sz="2400" b="0"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𝑉</m:t>
                                    </m:r>
                                  </m:e>
                                  <m:sup>
                                    <m:r>
                                      <a:rPr lang="en-US" sz="2400" b="0" smtClean="0">
                                        <a:latin typeface="Cambria Math" panose="02040503050406030204" pitchFamily="18" charset="0"/>
                                      </a:rPr>
                                      <m:t>3</m:t>
                                    </m:r>
                                  </m:sup>
                                </m:sSup>
                                <m:r>
                                  <a:rPr lang="en-US" sz="2400" b="0" smtClean="0">
                                    <a:latin typeface="Cambria Math" panose="02040503050406030204" pitchFamily="18" charset="0"/>
                                  </a:rPr>
                                  <m:t>)</m:t>
                                </m:r>
                              </m:oMath>
                            </m:oMathPara>
                          </a14:m>
                          <a:endParaRPr lang="ru-RU" sz="2400" dirty="0">
                            <a:latin typeface="Franklin Gothic Book" panose="020B0503020102020204" pitchFamily="34" charset="0"/>
                          </a:endParaRPr>
                        </a:p>
                      </a:txBody>
                      <a:tcPr/>
                    </a:tc>
                    <a:extLst>
                      <a:ext uri="{0D108BD9-81ED-4DB2-BD59-A6C34878D82A}">
                        <a16:rowId xmlns:a16="http://schemas.microsoft.com/office/drawing/2014/main" val="886250618"/>
                      </a:ext>
                    </a:extLst>
                  </a:tr>
                  <a:tr h="455356">
                    <a:tc>
                      <a:txBody>
                        <a:bodyPr/>
                        <a:lstStyle/>
                        <a:p>
                          <a:pPr algn="ctr"/>
                          <a:r>
                            <a:rPr lang="ru-RU" sz="2400" dirty="0"/>
                            <a:t>Алгоритм «поднять в начало»</a:t>
                          </a:r>
                          <a:r>
                            <a:rPr lang="en-US" sz="2400" dirty="0"/>
                            <a:t> (RTF)</a:t>
                          </a:r>
                          <a:endParaRPr lang="ru-RU" sz="2400" dirty="0">
                            <a:latin typeface="Franklin Gothic Book" panose="020B05030201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𝑂</m:t>
                                </m:r>
                                <m:r>
                                  <a:rPr lang="en-US" sz="2400" b="0"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𝑉</m:t>
                                    </m:r>
                                  </m:e>
                                  <m:sup>
                                    <m:r>
                                      <a:rPr lang="en-US" sz="2400" b="0" smtClean="0">
                                        <a:latin typeface="Cambria Math" panose="02040503050406030204" pitchFamily="18" charset="0"/>
                                      </a:rPr>
                                      <m:t>3</m:t>
                                    </m:r>
                                  </m:sup>
                                </m:sSup>
                                <m:r>
                                  <a:rPr lang="en-US" sz="2400" b="0" smtClean="0">
                                    <a:latin typeface="Cambria Math" panose="02040503050406030204" pitchFamily="18" charset="0"/>
                                  </a:rPr>
                                  <m:t>)</m:t>
                                </m:r>
                              </m:oMath>
                            </m:oMathPara>
                          </a14:m>
                          <a:endParaRPr lang="ru-RU" sz="2400" dirty="0">
                            <a:latin typeface="Franklin Gothic Book" panose="020B0503020102020204" pitchFamily="34" charset="0"/>
                          </a:endParaRPr>
                        </a:p>
                      </a:txBody>
                      <a:tcPr/>
                    </a:tc>
                    <a:extLst>
                      <a:ext uri="{0D108BD9-81ED-4DB2-BD59-A6C34878D82A}">
                        <a16:rowId xmlns:a16="http://schemas.microsoft.com/office/drawing/2014/main" val="569323013"/>
                      </a:ext>
                    </a:extLst>
                  </a:tr>
                </a:tbl>
              </a:graphicData>
            </a:graphic>
          </p:graphicFrame>
        </mc:Choice>
        <mc:Fallback xmlns="">
          <p:graphicFrame>
            <p:nvGraphicFramePr>
              <p:cNvPr id="2" name="Объект 5">
                <a:extLst>
                  <a:ext uri="{FF2B5EF4-FFF2-40B4-BE49-F238E27FC236}">
                    <a16:creationId xmlns:a16="http://schemas.microsoft.com/office/drawing/2014/main" id="{EA996DE3-4A5B-1DD7-5EF6-C5DF62F2EE41}"/>
                  </a:ext>
                </a:extLst>
              </p:cNvPr>
              <p:cNvGraphicFramePr>
                <a:graphicFrameLocks noGrp="1"/>
              </p:cNvGraphicFramePr>
              <p:nvPr>
                <p:ph idx="1"/>
                <p:extLst>
                  <p:ext uri="{D42A27DB-BD31-4B8C-83A1-F6EECF244321}">
                    <p14:modId xmlns:p14="http://schemas.microsoft.com/office/powerpoint/2010/main" val="1700005112"/>
                  </p:ext>
                </p:extLst>
              </p:nvPr>
            </p:nvGraphicFramePr>
            <p:xfrm>
              <a:off x="1983611" y="1789825"/>
              <a:ext cx="8224777" cy="3657600"/>
            </p:xfrm>
            <a:graphic>
              <a:graphicData uri="http://schemas.openxmlformats.org/drawingml/2006/table">
                <a:tbl>
                  <a:tblPr firstRow="1" bandRow="1">
                    <a:tableStyleId>{0505E3EF-67EA-436B-97B2-0124C06EBD24}</a:tableStyleId>
                  </a:tblPr>
                  <a:tblGrid>
                    <a:gridCol w="5735919">
                      <a:extLst>
                        <a:ext uri="{9D8B030D-6E8A-4147-A177-3AD203B41FA5}">
                          <a16:colId xmlns:a16="http://schemas.microsoft.com/office/drawing/2014/main" val="2139045265"/>
                        </a:ext>
                      </a:extLst>
                    </a:gridCol>
                    <a:gridCol w="2488858">
                      <a:extLst>
                        <a:ext uri="{9D8B030D-6E8A-4147-A177-3AD203B41FA5}">
                          <a16:colId xmlns:a16="http://schemas.microsoft.com/office/drawing/2014/main" val="1216344140"/>
                        </a:ext>
                      </a:extLst>
                    </a:gridCol>
                  </a:tblGrid>
                  <a:tr h="457200">
                    <a:tc>
                      <a:txBody>
                        <a:bodyPr/>
                        <a:lstStyle/>
                        <a:p>
                          <a:pPr algn="ctr"/>
                          <a:r>
                            <a:rPr lang="ru-RU" sz="2400" b="0" dirty="0"/>
                            <a:t>Алгоритм</a:t>
                          </a:r>
                          <a:endParaRPr lang="ru-RU" sz="2400" b="0" dirty="0">
                            <a:latin typeface="Franklin Gothic Heavy" panose="020B0903020102020204" pitchFamily="34" charset="0"/>
                          </a:endParaRPr>
                        </a:p>
                      </a:txBody>
                      <a:tcPr/>
                    </a:tc>
                    <a:tc>
                      <a:txBody>
                        <a:bodyPr/>
                        <a:lstStyle/>
                        <a:p>
                          <a:pPr algn="ctr"/>
                          <a:r>
                            <a:rPr lang="ru-RU" sz="2400" b="0" dirty="0"/>
                            <a:t>Сложность</a:t>
                          </a:r>
                          <a:endParaRPr lang="ru-RU" sz="2400" b="0" dirty="0">
                            <a:latin typeface="Franklin Gothic Heavy" panose="020B0903020102020204" pitchFamily="34" charset="0"/>
                          </a:endParaRPr>
                        </a:p>
                      </a:txBody>
                      <a:tcPr/>
                    </a:tc>
                    <a:extLst>
                      <a:ext uri="{0D108BD9-81ED-4DB2-BD59-A6C34878D82A}">
                        <a16:rowId xmlns:a16="http://schemas.microsoft.com/office/drawing/2014/main" val="4125859684"/>
                      </a:ext>
                    </a:extLst>
                  </a:tr>
                  <a:tr h="457200">
                    <a:tc>
                      <a:txBody>
                        <a:bodyPr/>
                        <a:lstStyle/>
                        <a:p>
                          <a:pPr algn="ctr"/>
                          <a:r>
                            <a:rPr lang="ru-RU" sz="2400" dirty="0"/>
                            <a:t>Алгоритм Форда-</a:t>
                          </a:r>
                          <a:r>
                            <a:rPr lang="ru-RU" sz="2400" dirty="0" err="1"/>
                            <a:t>Фалкерсона</a:t>
                          </a:r>
                          <a:r>
                            <a:rPr lang="en-US" sz="2400" dirty="0"/>
                            <a:t> (FF)</a:t>
                          </a:r>
                          <a:endParaRPr lang="ru-RU" sz="2400" dirty="0">
                            <a:latin typeface="Franklin Gothic Book" panose="020B0503020102020204" pitchFamily="34" charset="0"/>
                          </a:endParaRPr>
                        </a:p>
                      </a:txBody>
                      <a:tcPr/>
                    </a:tc>
                    <a:tc>
                      <a:txBody>
                        <a:bodyPr/>
                        <a:lstStyle/>
                        <a:p>
                          <a:endParaRPr lang="ru-RU"/>
                        </a:p>
                      </a:txBody>
                      <a:tcPr>
                        <a:blipFill>
                          <a:blip r:embed="rId5"/>
                          <a:stretch>
                            <a:fillRect l="-230318" t="-109333" r="-489" b="-632000"/>
                          </a:stretch>
                        </a:blipFill>
                      </a:tcPr>
                    </a:tc>
                    <a:extLst>
                      <a:ext uri="{0D108BD9-81ED-4DB2-BD59-A6C34878D82A}">
                        <a16:rowId xmlns:a16="http://schemas.microsoft.com/office/drawing/2014/main" val="2364120328"/>
                      </a:ext>
                    </a:extLst>
                  </a:tr>
                  <a:tr h="457200">
                    <a:tc>
                      <a:txBody>
                        <a:bodyPr/>
                        <a:lstStyle/>
                        <a:p>
                          <a:pPr algn="ctr"/>
                          <a:r>
                            <a:rPr lang="ru-RU" sz="2400" dirty="0"/>
                            <a:t>Алгоритм </a:t>
                          </a:r>
                          <a:r>
                            <a:rPr lang="ru-RU" sz="2400" dirty="0" err="1"/>
                            <a:t>Эдмонса</a:t>
                          </a:r>
                          <a:r>
                            <a:rPr lang="ru-RU" sz="2400" dirty="0"/>
                            <a:t>-Карпа</a:t>
                          </a:r>
                          <a:r>
                            <a:rPr lang="en-US" sz="2400" dirty="0"/>
                            <a:t> (EC)</a:t>
                          </a:r>
                          <a:endParaRPr lang="ru-RU" sz="2400" dirty="0">
                            <a:latin typeface="Franklin Gothic Book" panose="020B0503020102020204" pitchFamily="34" charset="0"/>
                          </a:endParaRPr>
                        </a:p>
                      </a:txBody>
                      <a:tcPr/>
                    </a:tc>
                    <a:tc>
                      <a:txBody>
                        <a:bodyPr/>
                        <a:lstStyle/>
                        <a:p>
                          <a:endParaRPr lang="ru-RU"/>
                        </a:p>
                      </a:txBody>
                      <a:tcPr>
                        <a:blipFill>
                          <a:blip r:embed="rId5"/>
                          <a:stretch>
                            <a:fillRect l="-230318" t="-209333" r="-489" b="-532000"/>
                          </a:stretch>
                        </a:blipFill>
                      </a:tcPr>
                    </a:tc>
                    <a:extLst>
                      <a:ext uri="{0D108BD9-81ED-4DB2-BD59-A6C34878D82A}">
                        <a16:rowId xmlns:a16="http://schemas.microsoft.com/office/drawing/2014/main" val="851218072"/>
                      </a:ext>
                    </a:extLst>
                  </a:tr>
                  <a:tr h="457200">
                    <a:tc>
                      <a:txBody>
                        <a:bodyPr/>
                        <a:lstStyle/>
                        <a:p>
                          <a:pPr algn="ctr"/>
                          <a:r>
                            <a:rPr lang="ru-RU" sz="2400" dirty="0"/>
                            <a:t>Алгоритм </a:t>
                          </a:r>
                          <a:r>
                            <a:rPr lang="ru-RU" sz="2400" dirty="0" err="1"/>
                            <a:t>Диница</a:t>
                          </a:r>
                          <a:r>
                            <a:rPr lang="en-US" sz="2400" dirty="0"/>
                            <a:t> (D)</a:t>
                          </a:r>
                          <a:endParaRPr lang="ru-RU" sz="2400" dirty="0">
                            <a:latin typeface="Franklin Gothic Book" panose="020B0503020102020204" pitchFamily="34" charset="0"/>
                          </a:endParaRPr>
                        </a:p>
                      </a:txBody>
                      <a:tcPr/>
                    </a:tc>
                    <a:tc>
                      <a:txBody>
                        <a:bodyPr/>
                        <a:lstStyle/>
                        <a:p>
                          <a:endParaRPr lang="ru-RU"/>
                        </a:p>
                      </a:txBody>
                      <a:tcPr>
                        <a:blipFill>
                          <a:blip r:embed="rId5"/>
                          <a:stretch>
                            <a:fillRect l="-230318" t="-305263" r="-489" b="-425000"/>
                          </a:stretch>
                        </a:blipFill>
                      </a:tcPr>
                    </a:tc>
                    <a:extLst>
                      <a:ext uri="{0D108BD9-81ED-4DB2-BD59-A6C34878D82A}">
                        <a16:rowId xmlns:a16="http://schemas.microsoft.com/office/drawing/2014/main" val="4147362877"/>
                      </a:ext>
                    </a:extLst>
                  </a:tr>
                  <a:tr h="457200">
                    <a:tc>
                      <a:txBody>
                        <a:bodyPr/>
                        <a:lstStyle/>
                        <a:p>
                          <a:pPr algn="ctr"/>
                          <a:r>
                            <a:rPr lang="ru-RU" sz="2400" dirty="0"/>
                            <a:t>Алгоритм проталкивания </a:t>
                          </a:r>
                          <a:r>
                            <a:rPr lang="ru-RU" sz="2400" dirty="0" err="1"/>
                            <a:t>предпотока</a:t>
                          </a:r>
                          <a:r>
                            <a:rPr lang="en-US" sz="2400" dirty="0"/>
                            <a:t> (PR)</a:t>
                          </a:r>
                          <a:endParaRPr lang="ru-RU" sz="2400" dirty="0">
                            <a:latin typeface="Franklin Gothic Book" panose="020B0503020102020204" pitchFamily="34" charset="0"/>
                          </a:endParaRPr>
                        </a:p>
                      </a:txBody>
                      <a:tcPr/>
                    </a:tc>
                    <a:tc>
                      <a:txBody>
                        <a:bodyPr/>
                        <a:lstStyle/>
                        <a:p>
                          <a:endParaRPr lang="ru-RU"/>
                        </a:p>
                      </a:txBody>
                      <a:tcPr>
                        <a:blipFill>
                          <a:blip r:embed="rId5"/>
                          <a:stretch>
                            <a:fillRect l="-230318" t="-410667" r="-489" b="-330667"/>
                          </a:stretch>
                        </a:blipFill>
                      </a:tcPr>
                    </a:tc>
                    <a:extLst>
                      <a:ext uri="{0D108BD9-81ED-4DB2-BD59-A6C34878D82A}">
                        <a16:rowId xmlns:a16="http://schemas.microsoft.com/office/drawing/2014/main" val="3991580759"/>
                      </a:ext>
                    </a:extLst>
                  </a:tr>
                  <a:tr h="457200">
                    <a:tc>
                      <a:txBody>
                        <a:bodyPr/>
                        <a:lstStyle/>
                        <a:p>
                          <a:pPr algn="ctr"/>
                          <a:r>
                            <a:rPr lang="ru-RU" sz="2400" dirty="0"/>
                            <a:t>Алгоритм масштабирования потока</a:t>
                          </a:r>
                          <a:r>
                            <a:rPr lang="en-US" sz="2400" dirty="0"/>
                            <a:t> (FS)</a:t>
                          </a:r>
                          <a:endParaRPr lang="ru-RU" sz="2400" dirty="0">
                            <a:latin typeface="Franklin Gothic Book" panose="020B0503020102020204" pitchFamily="34" charset="0"/>
                          </a:endParaRPr>
                        </a:p>
                      </a:txBody>
                      <a:tcPr/>
                    </a:tc>
                    <a:tc>
                      <a:txBody>
                        <a:bodyPr/>
                        <a:lstStyle/>
                        <a:p>
                          <a:endParaRPr lang="ru-RU"/>
                        </a:p>
                      </a:txBody>
                      <a:tcPr>
                        <a:blipFill>
                          <a:blip r:embed="rId5"/>
                          <a:stretch>
                            <a:fillRect l="-230318" t="-510667" r="-489" b="-230667"/>
                          </a:stretch>
                        </a:blipFill>
                      </a:tcPr>
                    </a:tc>
                    <a:extLst>
                      <a:ext uri="{0D108BD9-81ED-4DB2-BD59-A6C34878D82A}">
                        <a16:rowId xmlns:a16="http://schemas.microsoft.com/office/drawing/2014/main" val="4056284575"/>
                      </a:ext>
                    </a:extLst>
                  </a:tr>
                  <a:tr h="457200">
                    <a:tc>
                      <a:txBody>
                        <a:bodyPr/>
                        <a:lstStyle/>
                        <a:p>
                          <a:pPr algn="ctr"/>
                          <a:r>
                            <a:rPr lang="ru-RU" sz="2400" dirty="0"/>
                            <a:t>Алгоритм Голдберга-</a:t>
                          </a:r>
                          <a:r>
                            <a:rPr lang="ru-RU" sz="2400" dirty="0" err="1"/>
                            <a:t>Тарьяна</a:t>
                          </a:r>
                          <a:r>
                            <a:rPr lang="en-US" sz="2400" dirty="0"/>
                            <a:t> (GT)</a:t>
                          </a:r>
                          <a:endParaRPr lang="ru-RU" sz="2400" dirty="0">
                            <a:latin typeface="Franklin Gothic Book" panose="020B0503020102020204" pitchFamily="34" charset="0"/>
                          </a:endParaRPr>
                        </a:p>
                      </a:txBody>
                      <a:tcPr/>
                    </a:tc>
                    <a:tc>
                      <a:txBody>
                        <a:bodyPr/>
                        <a:lstStyle/>
                        <a:p>
                          <a:endParaRPr lang="ru-RU"/>
                        </a:p>
                      </a:txBody>
                      <a:tcPr>
                        <a:blipFill>
                          <a:blip r:embed="rId5"/>
                          <a:stretch>
                            <a:fillRect l="-230318" t="-610667" r="-489" b="-130667"/>
                          </a:stretch>
                        </a:blipFill>
                      </a:tcPr>
                    </a:tc>
                    <a:extLst>
                      <a:ext uri="{0D108BD9-81ED-4DB2-BD59-A6C34878D82A}">
                        <a16:rowId xmlns:a16="http://schemas.microsoft.com/office/drawing/2014/main" val="886250618"/>
                      </a:ext>
                    </a:extLst>
                  </a:tr>
                  <a:tr h="457200">
                    <a:tc>
                      <a:txBody>
                        <a:bodyPr/>
                        <a:lstStyle/>
                        <a:p>
                          <a:pPr algn="ctr"/>
                          <a:r>
                            <a:rPr lang="ru-RU" sz="2400" dirty="0"/>
                            <a:t>Алгоритм «поднять в начало»</a:t>
                          </a:r>
                          <a:r>
                            <a:rPr lang="en-US" sz="2400" dirty="0"/>
                            <a:t> (RTF)</a:t>
                          </a:r>
                          <a:endParaRPr lang="ru-RU" sz="2400" dirty="0">
                            <a:latin typeface="Franklin Gothic Book" panose="020B0503020102020204" pitchFamily="34" charset="0"/>
                          </a:endParaRPr>
                        </a:p>
                      </a:txBody>
                      <a:tcPr/>
                    </a:tc>
                    <a:tc>
                      <a:txBody>
                        <a:bodyPr/>
                        <a:lstStyle/>
                        <a:p>
                          <a:endParaRPr lang="ru-RU"/>
                        </a:p>
                      </a:txBody>
                      <a:tcPr>
                        <a:blipFill>
                          <a:blip r:embed="rId5"/>
                          <a:stretch>
                            <a:fillRect l="-230318" t="-710667" r="-489" b="-30667"/>
                          </a:stretch>
                        </a:blipFill>
                      </a:tcPr>
                    </a:tc>
                    <a:extLst>
                      <a:ext uri="{0D108BD9-81ED-4DB2-BD59-A6C34878D82A}">
                        <a16:rowId xmlns:a16="http://schemas.microsoft.com/office/drawing/2014/main" val="569323013"/>
                      </a:ext>
                    </a:extLst>
                  </a:tr>
                </a:tbl>
              </a:graphicData>
            </a:graphic>
          </p:graphicFrame>
        </mc:Fallback>
      </mc:AlternateContent>
    </p:spTree>
    <p:extLst>
      <p:ext uri="{BB962C8B-B14F-4D97-AF65-F5344CB8AC3E}">
        <p14:creationId xmlns:p14="http://schemas.microsoft.com/office/powerpoint/2010/main" val="2725600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94B96C36-0D2E-8A26-C685-7305CD6B59E2}"/>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045314BD-1D5B-582B-0B69-1817E2837A26}"/>
              </a:ext>
            </a:extLst>
          </p:cNvPr>
          <p:cNvPicPr>
            <a:picLocks noChangeAspect="1" noChangeArrowheads="1"/>
          </p:cNvPicPr>
          <p:nvPr/>
        </p:nvPicPr>
        <p:blipFill>
          <a:blip r:embed="rId5">
            <a:alphaModFix amt="35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Актуальность</a:t>
            </a:r>
          </a:p>
        </p:txBody>
      </p:sp>
      <p:sp>
        <p:nvSpPr>
          <p:cNvPr id="2" name="Объект 1">
            <a:extLst>
              <a:ext uri="{FF2B5EF4-FFF2-40B4-BE49-F238E27FC236}">
                <a16:creationId xmlns:a16="http://schemas.microsoft.com/office/drawing/2014/main" id="{DE79200F-F677-1960-4E49-AB1A15B5BD24}"/>
              </a:ext>
            </a:extLst>
          </p:cNvPr>
          <p:cNvSpPr>
            <a:spLocks noGrp="1"/>
          </p:cNvSpPr>
          <p:nvPr>
            <p:ph idx="1"/>
          </p:nvPr>
        </p:nvSpPr>
        <p:spPr>
          <a:xfrm>
            <a:off x="838200" y="1825625"/>
            <a:ext cx="10515600" cy="4780448"/>
          </a:xfrm>
        </p:spPr>
        <p:txBody>
          <a:bodyPr>
            <a:normAutofit lnSpcReduction="10000"/>
          </a:bodyPr>
          <a:lstStyle/>
          <a:p>
            <a:pPr marL="0" indent="0">
              <a:lnSpc>
                <a:spcPct val="100000"/>
              </a:lnSpc>
              <a:buNone/>
            </a:pPr>
            <a:r>
              <a:rPr lang="ru-RU" dirty="0"/>
              <a:t>Максимальный поток — это широко применимая модель решения проблем.</a:t>
            </a:r>
          </a:p>
          <a:p>
            <a:pPr>
              <a:lnSpc>
                <a:spcPct val="100000"/>
              </a:lnSpc>
            </a:pPr>
            <a:r>
              <a:rPr lang="ru-RU" b="1" i="0" dirty="0">
                <a:effectLst/>
              </a:rPr>
              <a:t>Транспортная логистика</a:t>
            </a:r>
          </a:p>
          <a:p>
            <a:pPr>
              <a:lnSpc>
                <a:spcPct val="100000"/>
              </a:lnSpc>
            </a:pPr>
            <a:r>
              <a:rPr lang="ru-RU" b="1" i="0" dirty="0">
                <a:effectLst/>
              </a:rPr>
              <a:t>Телекоммуникационные сети</a:t>
            </a:r>
            <a:endParaRPr lang="ru-RU" b="1" dirty="0"/>
          </a:p>
          <a:p>
            <a:pPr>
              <a:lnSpc>
                <a:spcPct val="100000"/>
              </a:lnSpc>
            </a:pPr>
            <a:r>
              <a:rPr lang="ru-RU" b="1" i="0" dirty="0">
                <a:effectLst/>
              </a:rPr>
              <a:t>Электроэнергетика</a:t>
            </a:r>
          </a:p>
          <a:p>
            <a:pPr>
              <a:lnSpc>
                <a:spcPct val="100000"/>
              </a:lnSpc>
            </a:pPr>
            <a:r>
              <a:rPr lang="ru-RU" b="1" i="0" dirty="0">
                <a:effectLst/>
              </a:rPr>
              <a:t>Банковские операции</a:t>
            </a:r>
          </a:p>
          <a:p>
            <a:pPr>
              <a:lnSpc>
                <a:spcPct val="100000"/>
              </a:lnSpc>
            </a:pPr>
            <a:r>
              <a:rPr lang="ru-RU" b="1" i="0" dirty="0">
                <a:solidFill>
                  <a:srgbClr val="000000"/>
                </a:solidFill>
                <a:effectLst/>
              </a:rPr>
              <a:t>Расписание рейсов</a:t>
            </a:r>
          </a:p>
          <a:p>
            <a:pPr>
              <a:lnSpc>
                <a:spcPct val="100000"/>
              </a:lnSpc>
            </a:pPr>
            <a:r>
              <a:rPr lang="ru-RU" b="1" i="0" dirty="0">
                <a:solidFill>
                  <a:srgbClr val="000000"/>
                </a:solidFill>
                <a:effectLst/>
              </a:rPr>
              <a:t>Сегментация изображения</a:t>
            </a:r>
          </a:p>
          <a:p>
            <a:pPr>
              <a:lnSpc>
                <a:spcPct val="100000"/>
              </a:lnSpc>
            </a:pPr>
            <a:r>
              <a:rPr lang="ru-RU" b="1" dirty="0">
                <a:solidFill>
                  <a:srgbClr val="000000"/>
                </a:solidFill>
              </a:rPr>
              <a:t>С</a:t>
            </a:r>
            <a:r>
              <a:rPr lang="ru-RU" b="1" i="0" dirty="0">
                <a:solidFill>
                  <a:srgbClr val="000000"/>
                </a:solidFill>
                <a:effectLst/>
              </a:rPr>
              <a:t>егментация </a:t>
            </a:r>
            <a:r>
              <a:rPr lang="ru-RU" b="1" i="0" dirty="0" err="1">
                <a:solidFill>
                  <a:srgbClr val="000000"/>
                </a:solidFill>
                <a:effectLst/>
              </a:rPr>
              <a:t>васкуляризации</a:t>
            </a:r>
            <a:r>
              <a:rPr lang="ru-RU" b="1" i="0" dirty="0">
                <a:solidFill>
                  <a:srgbClr val="000000"/>
                </a:solidFill>
                <a:effectLst/>
              </a:rPr>
              <a:t> печени</a:t>
            </a:r>
          </a:p>
          <a:p>
            <a:pPr marL="0" indent="0">
              <a:lnSpc>
                <a:spcPct val="100000"/>
              </a:lnSpc>
              <a:buNone/>
            </a:pPr>
            <a:endParaRPr lang="ru-RU" dirty="0"/>
          </a:p>
        </p:txBody>
      </p:sp>
      <p:pic>
        <p:nvPicPr>
          <p:cNvPr id="8198" name="Picture 6" descr="В печенках сидит. Почему удаление опухолей печени — показатель высшего  мастерства хирурга: прогноз, лечение, симптомы в международной клинике  Медика24">
            <a:extLst>
              <a:ext uri="{FF2B5EF4-FFF2-40B4-BE49-F238E27FC236}">
                <a16:creationId xmlns:a16="http://schemas.microsoft.com/office/drawing/2014/main" id="{6CA0E00C-FD98-4121-A0FF-3DEB0A42AFB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835455" y="4165679"/>
            <a:ext cx="3324566" cy="2327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188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DA8EF50D-2F09-28C0-AC65-6DB023DA78C4}"/>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C37A410E-BE0B-B906-55AF-4DA05FE22868}"/>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Выводы</a:t>
            </a:r>
          </a:p>
        </p:txBody>
      </p:sp>
      <p:sp>
        <p:nvSpPr>
          <p:cNvPr id="2" name="Объект 1">
            <a:extLst>
              <a:ext uri="{FF2B5EF4-FFF2-40B4-BE49-F238E27FC236}">
                <a16:creationId xmlns:a16="http://schemas.microsoft.com/office/drawing/2014/main" id="{9BA15659-1993-2E45-F67D-AC49C1AC81EE}"/>
              </a:ext>
            </a:extLst>
          </p:cNvPr>
          <p:cNvSpPr>
            <a:spLocks noGrp="1"/>
          </p:cNvSpPr>
          <p:nvPr>
            <p:ph idx="1"/>
          </p:nvPr>
        </p:nvSpPr>
        <p:spPr>
          <a:xfrm>
            <a:off x="838200" y="1825625"/>
            <a:ext cx="10515600" cy="4351338"/>
          </a:xfrm>
        </p:spPr>
        <p:txBody>
          <a:bodyPr/>
          <a:lstStyle/>
          <a:p>
            <a:r>
              <a:rPr lang="ru-RU" dirty="0"/>
              <a:t>Алгоритм Форда-</a:t>
            </a:r>
            <a:r>
              <a:rPr lang="ru-RU" dirty="0" err="1"/>
              <a:t>Фалкерсона</a:t>
            </a:r>
            <a:r>
              <a:rPr lang="ru-RU" dirty="0"/>
              <a:t> оказался </a:t>
            </a:r>
            <a:r>
              <a:rPr lang="ru-RU" b="1" dirty="0"/>
              <a:t>самым</a:t>
            </a:r>
            <a:r>
              <a:rPr lang="ru-RU" dirty="0"/>
              <a:t> </a:t>
            </a:r>
            <a:r>
              <a:rPr lang="ru-RU" b="1" dirty="0"/>
              <a:t>медленным</a:t>
            </a:r>
            <a:r>
              <a:rPr lang="ru-RU" dirty="0"/>
              <a:t>, что и ожидалось увидеть.</a:t>
            </a:r>
          </a:p>
          <a:p>
            <a:r>
              <a:rPr lang="ru-RU" dirty="0"/>
              <a:t>Алгоритм «поднять в начало» оказался </a:t>
            </a:r>
            <a:r>
              <a:rPr lang="ru-RU" b="1" dirty="0"/>
              <a:t>самым быстрым </a:t>
            </a:r>
            <a:r>
              <a:rPr lang="ru-RU" dirty="0"/>
              <a:t>из представленных.</a:t>
            </a:r>
          </a:p>
          <a:p>
            <a:r>
              <a:rPr lang="ru-RU" dirty="0"/>
              <a:t>Три алгоритма с абсолютно разным подходом и разной реализацией показали очень </a:t>
            </a:r>
            <a:r>
              <a:rPr lang="ru-RU" b="1" dirty="0"/>
              <a:t>схожие результаты</a:t>
            </a:r>
            <a:r>
              <a:rPr lang="ru-RU" dirty="0"/>
              <a:t>, что подтверждает их схожую временную сложность.</a:t>
            </a:r>
          </a:p>
          <a:p>
            <a:r>
              <a:rPr lang="ru-RU" dirty="0"/>
              <a:t>Задача о максимальном потоке </a:t>
            </a:r>
            <a:r>
              <a:rPr lang="ru-RU" b="1" dirty="0"/>
              <a:t>оказалась намного обширнее</a:t>
            </a:r>
            <a:r>
              <a:rPr lang="ru-RU" dirty="0"/>
              <a:t>, чем изначально предполагалось, и имеет большое количество применений.</a:t>
            </a:r>
          </a:p>
          <a:p>
            <a:endParaRPr lang="ru-RU" dirty="0"/>
          </a:p>
          <a:p>
            <a:endParaRPr lang="ru-RU" dirty="0"/>
          </a:p>
        </p:txBody>
      </p:sp>
    </p:spTree>
    <p:extLst>
      <p:ext uri="{BB962C8B-B14F-4D97-AF65-F5344CB8AC3E}">
        <p14:creationId xmlns:p14="http://schemas.microsoft.com/office/powerpoint/2010/main" val="1670694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C90AE3FC-A6FA-19E5-70F9-D95933E1B223}"/>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42617" y="-864864"/>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ED65A6EE-9A30-4F2B-C3FA-7A01E1379BA6}"/>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10509676">
            <a:off x="8243887" y="1314619"/>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Репозиторий </a:t>
            </a:r>
            <a:r>
              <a:rPr lang="en-US" dirty="0">
                <a:latin typeface="Franklin Gothic Heavy" panose="020B0903020102020204" pitchFamily="34" charset="0"/>
              </a:rPr>
              <a:t>GitHub</a:t>
            </a:r>
            <a:endParaRPr lang="ru-RU" dirty="0">
              <a:latin typeface="Franklin Gothic Heavy" panose="020B0903020102020204" pitchFamily="34" charset="0"/>
            </a:endParaRPr>
          </a:p>
        </p:txBody>
      </p:sp>
      <p:pic>
        <p:nvPicPr>
          <p:cNvPr id="3" name="Рисунок 2">
            <a:extLst>
              <a:ext uri="{FF2B5EF4-FFF2-40B4-BE49-F238E27FC236}">
                <a16:creationId xmlns:a16="http://schemas.microsoft.com/office/drawing/2014/main" id="{35B7E803-7FD2-3814-13F6-AB1F6E02E2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4855" y="1390585"/>
            <a:ext cx="5102290" cy="5102290"/>
          </a:xfrm>
          <a:prstGeom prst="rect">
            <a:avLst/>
          </a:prstGeom>
        </p:spPr>
      </p:pic>
    </p:spTree>
    <p:extLst>
      <p:ext uri="{BB962C8B-B14F-4D97-AF65-F5344CB8AC3E}">
        <p14:creationId xmlns:p14="http://schemas.microsoft.com/office/powerpoint/2010/main" val="2522126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Рисунок 17">
            <a:extLst>
              <a:ext uri="{FF2B5EF4-FFF2-40B4-BE49-F238E27FC236}">
                <a16:creationId xmlns:a16="http://schemas.microsoft.com/office/drawing/2014/main" id="{155E99DE-B9D7-EAA2-34EB-ACB3AADB5F5D}"/>
              </a:ext>
            </a:extLst>
          </p:cNvPr>
          <p:cNvPicPr>
            <a:picLocks noChangeAspect="1"/>
          </p:cNvPicPr>
          <p:nvPr/>
        </p:nvPicPr>
        <p:blipFill>
          <a:blip r:embed="rId3"/>
          <a:stretch>
            <a:fillRect/>
          </a:stretch>
        </p:blipFill>
        <p:spPr>
          <a:xfrm>
            <a:off x="2800628" y="1988960"/>
            <a:ext cx="6398729" cy="4680000"/>
          </a:xfrm>
          <a:prstGeom prst="rect">
            <a:avLst/>
          </a:prstGeom>
        </p:spPr>
      </p:pic>
      <p:pic>
        <p:nvPicPr>
          <p:cNvPr id="5"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94B96C36-0D2E-8A26-C685-7305CD6B59E2}"/>
              </a:ext>
            </a:extLst>
          </p:cNvPr>
          <p:cNvPicPr>
            <a:picLocks noChangeAspect="1" noChangeArrowheads="1"/>
          </p:cNvPicPr>
          <p:nvPr/>
        </p:nvPicPr>
        <p:blipFill>
          <a:blip r:embed="rId4">
            <a:alphaModFix amt="3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045314BD-1D5B-582B-0B69-1817E2837A26}"/>
              </a:ext>
            </a:extLst>
          </p:cNvPr>
          <p:cNvPicPr>
            <a:picLocks noChangeAspect="1" noChangeArrowheads="1"/>
          </p:cNvPicPr>
          <p:nvPr/>
        </p:nvPicPr>
        <p:blipFill>
          <a:blip r:embed="rId6">
            <a:alphaModFix amt="35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Актуальность</a:t>
            </a:r>
          </a:p>
        </p:txBody>
      </p:sp>
      <p:sp>
        <p:nvSpPr>
          <p:cNvPr id="2" name="Объект 1">
            <a:extLst>
              <a:ext uri="{FF2B5EF4-FFF2-40B4-BE49-F238E27FC236}">
                <a16:creationId xmlns:a16="http://schemas.microsoft.com/office/drawing/2014/main" id="{DE79200F-F677-1960-4E49-AB1A15B5BD24}"/>
              </a:ext>
            </a:extLst>
          </p:cNvPr>
          <p:cNvSpPr>
            <a:spLocks noGrp="1"/>
          </p:cNvSpPr>
          <p:nvPr>
            <p:ph idx="1"/>
          </p:nvPr>
        </p:nvSpPr>
        <p:spPr>
          <a:xfrm>
            <a:off x="838200" y="1410575"/>
            <a:ext cx="10515600" cy="5195498"/>
          </a:xfrm>
        </p:spPr>
        <p:txBody>
          <a:bodyPr>
            <a:normAutofit/>
          </a:bodyPr>
          <a:lstStyle/>
          <a:p>
            <a:pPr>
              <a:lnSpc>
                <a:spcPct val="100000"/>
              </a:lnSpc>
            </a:pPr>
            <a:r>
              <a:rPr lang="ru-RU" b="1" i="0" dirty="0">
                <a:solidFill>
                  <a:srgbClr val="000000"/>
                </a:solidFill>
                <a:effectLst/>
              </a:rPr>
              <a:t>Сегментация изображения</a:t>
            </a:r>
            <a:endParaRPr lang="ru-RU" b="1" i="0" dirty="0">
              <a:effectLst/>
            </a:endParaRPr>
          </a:p>
          <a:p>
            <a:pPr marL="0" indent="0">
              <a:lnSpc>
                <a:spcPct val="100000"/>
              </a:lnSpc>
              <a:buNone/>
            </a:pPr>
            <a:endParaRPr lang="ru-RU" dirty="0"/>
          </a:p>
        </p:txBody>
      </p:sp>
      <p:pic>
        <p:nvPicPr>
          <p:cNvPr id="13" name="Рисунок 12">
            <a:extLst>
              <a:ext uri="{FF2B5EF4-FFF2-40B4-BE49-F238E27FC236}">
                <a16:creationId xmlns:a16="http://schemas.microsoft.com/office/drawing/2014/main" id="{63B34AB3-978D-73AB-1A8E-F0CB04D2BB4F}"/>
              </a:ext>
            </a:extLst>
          </p:cNvPr>
          <p:cNvPicPr>
            <a:picLocks noChangeAspect="1"/>
          </p:cNvPicPr>
          <p:nvPr/>
        </p:nvPicPr>
        <p:blipFill>
          <a:blip r:embed="rId7"/>
          <a:stretch>
            <a:fillRect/>
          </a:stretch>
        </p:blipFill>
        <p:spPr>
          <a:xfrm>
            <a:off x="2855398" y="1988960"/>
            <a:ext cx="6690270" cy="4680000"/>
          </a:xfrm>
          <a:prstGeom prst="rect">
            <a:avLst/>
          </a:prstGeom>
        </p:spPr>
      </p:pic>
      <p:pic>
        <p:nvPicPr>
          <p:cNvPr id="16" name="Рисунок 15">
            <a:extLst>
              <a:ext uri="{FF2B5EF4-FFF2-40B4-BE49-F238E27FC236}">
                <a16:creationId xmlns:a16="http://schemas.microsoft.com/office/drawing/2014/main" id="{838732C3-2C76-6800-1191-F845B4323A2E}"/>
              </a:ext>
            </a:extLst>
          </p:cNvPr>
          <p:cNvPicPr>
            <a:picLocks noChangeAspect="1"/>
          </p:cNvPicPr>
          <p:nvPr/>
        </p:nvPicPr>
        <p:blipFill>
          <a:blip r:embed="rId8"/>
          <a:stretch>
            <a:fillRect/>
          </a:stretch>
        </p:blipFill>
        <p:spPr>
          <a:xfrm>
            <a:off x="2855398" y="1985202"/>
            <a:ext cx="6111940" cy="4680000"/>
          </a:xfrm>
          <a:prstGeom prst="rect">
            <a:avLst/>
          </a:prstGeom>
        </p:spPr>
      </p:pic>
    </p:spTree>
    <p:extLst>
      <p:ext uri="{BB962C8B-B14F-4D97-AF65-F5344CB8AC3E}">
        <p14:creationId xmlns:p14="http://schemas.microsoft.com/office/powerpoint/2010/main" val="99024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51DF5AE5-15BA-A765-36A0-49BF533EDE10}"/>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42617" y="-864864"/>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88E8D760-8315-5AFB-2119-72EF19747DA3}"/>
              </a:ext>
            </a:extLst>
          </p:cNvPr>
          <p:cNvPicPr>
            <a:picLocks noChangeAspect="1" noChangeArrowheads="1"/>
          </p:cNvPicPr>
          <p:nvPr/>
        </p:nvPicPr>
        <p:blipFill>
          <a:blip r:embed="rId5">
            <a:alphaModFix amt="3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10509676">
            <a:off x="8243887" y="1314619"/>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ctrTitle"/>
          </p:nvPr>
        </p:nvSpPr>
        <p:spPr/>
        <p:txBody>
          <a:bodyPr/>
          <a:lstStyle/>
          <a:p>
            <a:pPr algn="l"/>
            <a:r>
              <a:rPr lang="ru-RU" dirty="0">
                <a:latin typeface="Franklin Gothic Heavy" panose="020B0903020102020204" pitchFamily="34" charset="0"/>
              </a:rPr>
              <a:t>Алгоритмы</a:t>
            </a:r>
          </a:p>
        </p:txBody>
      </p:sp>
      <p:sp>
        <p:nvSpPr>
          <p:cNvPr id="17" name="Подзаголовок 16">
            <a:extLst>
              <a:ext uri="{FF2B5EF4-FFF2-40B4-BE49-F238E27FC236}">
                <a16:creationId xmlns:a16="http://schemas.microsoft.com/office/drawing/2014/main" id="{0F1C2C94-0FE0-1BA1-5BE8-BBB9942C36B2}"/>
              </a:ext>
            </a:extLst>
          </p:cNvPr>
          <p:cNvSpPr>
            <a:spLocks noGrp="1"/>
          </p:cNvSpPr>
          <p:nvPr>
            <p:ph type="subTitle" idx="1"/>
          </p:nvPr>
        </p:nvSpPr>
        <p:spPr/>
        <p:txBody>
          <a:bodyPr/>
          <a:lstStyle/>
          <a:p>
            <a:pPr algn="l"/>
            <a:r>
              <a:rPr lang="ru-RU" dirty="0">
                <a:latin typeface="Century Gothic" panose="020B0502020202020204" pitchFamily="34" charset="0"/>
              </a:rPr>
              <a:t>основные алгоритмы, решающие данную задачу</a:t>
            </a:r>
          </a:p>
        </p:txBody>
      </p:sp>
    </p:spTree>
    <p:extLst>
      <p:ext uri="{BB962C8B-B14F-4D97-AF65-F5344CB8AC3E}">
        <p14:creationId xmlns:p14="http://schemas.microsoft.com/office/powerpoint/2010/main" val="1673290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439174DD-DF1A-4AD6-F617-99EEE94C81C8}"/>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A2542E90-69BF-E21A-B93F-809BDFFD3CB8}"/>
              </a:ext>
            </a:extLst>
          </p:cNvPr>
          <p:cNvPicPr>
            <a:picLocks noChangeAspect="1" noChangeArrowheads="1"/>
          </p:cNvPicPr>
          <p:nvPr/>
        </p:nvPicPr>
        <p:blipFill>
          <a:blip r:embed="rId5">
            <a:alphaModFix amt="35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Алгоритмы</a:t>
            </a:r>
          </a:p>
        </p:txBody>
      </p:sp>
      <mc:AlternateContent xmlns:mc="http://schemas.openxmlformats.org/markup-compatibility/2006" xmlns:a14="http://schemas.microsoft.com/office/drawing/2010/main">
        <mc:Choice Requires="a14">
          <p:graphicFrame>
            <p:nvGraphicFramePr>
              <p:cNvPr id="6" name="Объект 5">
                <a:extLst>
                  <a:ext uri="{FF2B5EF4-FFF2-40B4-BE49-F238E27FC236}">
                    <a16:creationId xmlns:a16="http://schemas.microsoft.com/office/drawing/2014/main" id="{DE8CD22E-7662-FD77-2AC2-1DC0AC3DCDA7}"/>
                  </a:ext>
                </a:extLst>
              </p:cNvPr>
              <p:cNvGraphicFramePr>
                <a:graphicFrameLocks noGrp="1"/>
              </p:cNvGraphicFramePr>
              <p:nvPr>
                <p:ph idx="1"/>
                <p:extLst>
                  <p:ext uri="{D42A27DB-BD31-4B8C-83A1-F6EECF244321}">
                    <p14:modId xmlns:p14="http://schemas.microsoft.com/office/powerpoint/2010/main" val="3312429460"/>
                  </p:ext>
                </p:extLst>
              </p:nvPr>
            </p:nvGraphicFramePr>
            <p:xfrm>
              <a:off x="1983611" y="1789825"/>
              <a:ext cx="8224777" cy="3657600"/>
            </p:xfrm>
            <a:graphic>
              <a:graphicData uri="http://schemas.openxmlformats.org/drawingml/2006/table">
                <a:tbl>
                  <a:tblPr firstRow="1" bandRow="1">
                    <a:tableStyleId>{0505E3EF-67EA-436B-97B2-0124C06EBD24}</a:tableStyleId>
                  </a:tblPr>
                  <a:tblGrid>
                    <a:gridCol w="5735919">
                      <a:extLst>
                        <a:ext uri="{9D8B030D-6E8A-4147-A177-3AD203B41FA5}">
                          <a16:colId xmlns:a16="http://schemas.microsoft.com/office/drawing/2014/main" val="2139045265"/>
                        </a:ext>
                      </a:extLst>
                    </a:gridCol>
                    <a:gridCol w="2488858">
                      <a:extLst>
                        <a:ext uri="{9D8B030D-6E8A-4147-A177-3AD203B41FA5}">
                          <a16:colId xmlns:a16="http://schemas.microsoft.com/office/drawing/2014/main" val="1216344140"/>
                        </a:ext>
                      </a:extLst>
                    </a:gridCol>
                  </a:tblGrid>
                  <a:tr h="455356">
                    <a:tc>
                      <a:txBody>
                        <a:bodyPr/>
                        <a:lstStyle/>
                        <a:p>
                          <a:pPr algn="ctr"/>
                          <a:r>
                            <a:rPr lang="ru-RU" sz="2400" b="0" dirty="0"/>
                            <a:t>Алгоритм</a:t>
                          </a:r>
                          <a:endParaRPr lang="ru-RU" sz="2400" b="0" dirty="0">
                            <a:latin typeface="Franklin Gothic Heavy" panose="020B0903020102020204" pitchFamily="34" charset="0"/>
                          </a:endParaRPr>
                        </a:p>
                      </a:txBody>
                      <a:tcPr/>
                    </a:tc>
                    <a:tc>
                      <a:txBody>
                        <a:bodyPr/>
                        <a:lstStyle/>
                        <a:p>
                          <a:pPr algn="ctr"/>
                          <a:r>
                            <a:rPr lang="ru-RU" sz="2400" b="0" dirty="0"/>
                            <a:t>Сложность</a:t>
                          </a:r>
                          <a:endParaRPr lang="ru-RU" sz="2400" b="0" dirty="0">
                            <a:latin typeface="Franklin Gothic Heavy" panose="020B0903020102020204" pitchFamily="34" charset="0"/>
                          </a:endParaRPr>
                        </a:p>
                      </a:txBody>
                      <a:tcPr/>
                    </a:tc>
                    <a:extLst>
                      <a:ext uri="{0D108BD9-81ED-4DB2-BD59-A6C34878D82A}">
                        <a16:rowId xmlns:a16="http://schemas.microsoft.com/office/drawing/2014/main" val="4125859684"/>
                      </a:ext>
                    </a:extLst>
                  </a:tr>
                  <a:tr h="455356">
                    <a:tc>
                      <a:txBody>
                        <a:bodyPr/>
                        <a:lstStyle/>
                        <a:p>
                          <a:pPr algn="ctr"/>
                          <a:r>
                            <a:rPr lang="ru-RU" sz="2400" dirty="0"/>
                            <a:t>Алгоритм Форда-</a:t>
                          </a:r>
                          <a:r>
                            <a:rPr lang="ru-RU" sz="2400" dirty="0" err="1"/>
                            <a:t>Фалкерсона</a:t>
                          </a:r>
                          <a:r>
                            <a:rPr lang="en-US" sz="2400" dirty="0"/>
                            <a:t> (FF)</a:t>
                          </a:r>
                          <a:endParaRPr lang="ru-RU" sz="2400" dirty="0">
                            <a:latin typeface="Franklin Gothic Book" panose="020B0503020102020204" pitchFamily="34"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𝑂</m:t>
                                </m:r>
                                <m:r>
                                  <a:rPr lang="en-US" sz="2400" b="0" smtClean="0">
                                    <a:latin typeface="Cambria Math" panose="02040503050406030204" pitchFamily="18" charset="0"/>
                                  </a:rPr>
                                  <m:t>(</m:t>
                                </m:r>
                                <m:r>
                                  <a:rPr lang="en-US" sz="2400" b="0" smtClean="0">
                                    <a:latin typeface="Cambria Math" panose="02040503050406030204" pitchFamily="18" charset="0"/>
                                  </a:rPr>
                                  <m:t>𝐸𝑈</m:t>
                                </m:r>
                                <m:r>
                                  <a:rPr lang="en-US" sz="2400" b="0" smtClean="0">
                                    <a:latin typeface="Cambria Math" panose="02040503050406030204" pitchFamily="18" charset="0"/>
                                  </a:rPr>
                                  <m:t>)</m:t>
                                </m:r>
                              </m:oMath>
                            </m:oMathPara>
                          </a14:m>
                          <a:endParaRPr lang="ru-RU" sz="2400" dirty="0">
                            <a:latin typeface="Franklin Gothic Book" panose="020B0503020102020204" pitchFamily="34" charset="0"/>
                          </a:endParaRPr>
                        </a:p>
                      </a:txBody>
                      <a:tcPr/>
                    </a:tc>
                    <a:extLst>
                      <a:ext uri="{0D108BD9-81ED-4DB2-BD59-A6C34878D82A}">
                        <a16:rowId xmlns:a16="http://schemas.microsoft.com/office/drawing/2014/main" val="2364120328"/>
                      </a:ext>
                    </a:extLst>
                  </a:tr>
                  <a:tr h="455356">
                    <a:tc>
                      <a:txBody>
                        <a:bodyPr/>
                        <a:lstStyle/>
                        <a:p>
                          <a:pPr algn="ctr"/>
                          <a:r>
                            <a:rPr lang="ru-RU" sz="2400" dirty="0"/>
                            <a:t>Алгоритм </a:t>
                          </a:r>
                          <a:r>
                            <a:rPr lang="ru-RU" sz="2400" dirty="0" err="1"/>
                            <a:t>Эдмонса</a:t>
                          </a:r>
                          <a:r>
                            <a:rPr lang="ru-RU" sz="2400" dirty="0"/>
                            <a:t>-Карпа</a:t>
                          </a:r>
                          <a:r>
                            <a:rPr lang="en-US" sz="2400" dirty="0"/>
                            <a:t> (EC)</a:t>
                          </a:r>
                          <a:endParaRPr lang="ru-RU" sz="2400" dirty="0">
                            <a:latin typeface="Franklin Gothic Book" panose="020B05030201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𝑂</m:t>
                                </m:r>
                                <m:r>
                                  <a:rPr lang="en-US" sz="2400" b="0" smtClean="0">
                                    <a:latin typeface="Cambria Math" panose="02040503050406030204" pitchFamily="18" charset="0"/>
                                  </a:rPr>
                                  <m:t>(</m:t>
                                </m:r>
                                <m:r>
                                  <a:rPr lang="en-US" sz="2400" b="0" smtClean="0">
                                    <a:latin typeface="Cambria Math" panose="02040503050406030204" pitchFamily="18" charset="0"/>
                                  </a:rPr>
                                  <m:t>𝑉</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𝐸</m:t>
                                    </m:r>
                                  </m:e>
                                  <m:sup>
                                    <m:r>
                                      <a:rPr lang="en-US" sz="2400" b="0" smtClean="0">
                                        <a:latin typeface="Cambria Math" panose="02040503050406030204" pitchFamily="18" charset="0"/>
                                      </a:rPr>
                                      <m:t>2</m:t>
                                    </m:r>
                                  </m:sup>
                                </m:sSup>
                                <m:r>
                                  <a:rPr lang="en-US" sz="2400" b="0" smtClean="0">
                                    <a:latin typeface="Cambria Math" panose="02040503050406030204" pitchFamily="18" charset="0"/>
                                  </a:rPr>
                                  <m:t>)</m:t>
                                </m:r>
                              </m:oMath>
                            </m:oMathPara>
                          </a14:m>
                          <a:endParaRPr lang="ru-RU" sz="2400" dirty="0">
                            <a:latin typeface="Franklin Gothic Book" panose="020B0503020102020204" pitchFamily="34" charset="0"/>
                          </a:endParaRPr>
                        </a:p>
                      </a:txBody>
                      <a:tcPr/>
                    </a:tc>
                    <a:extLst>
                      <a:ext uri="{0D108BD9-81ED-4DB2-BD59-A6C34878D82A}">
                        <a16:rowId xmlns:a16="http://schemas.microsoft.com/office/drawing/2014/main" val="851218072"/>
                      </a:ext>
                    </a:extLst>
                  </a:tr>
                  <a:tr h="455356">
                    <a:tc>
                      <a:txBody>
                        <a:bodyPr/>
                        <a:lstStyle/>
                        <a:p>
                          <a:pPr algn="ctr"/>
                          <a:r>
                            <a:rPr lang="ru-RU" sz="2400" dirty="0"/>
                            <a:t>Алгоритм </a:t>
                          </a:r>
                          <a:r>
                            <a:rPr lang="ru-RU" sz="2400" dirty="0" err="1"/>
                            <a:t>Диница</a:t>
                          </a:r>
                          <a:r>
                            <a:rPr lang="en-US" sz="2400" dirty="0"/>
                            <a:t> (D)</a:t>
                          </a:r>
                          <a:endParaRPr lang="ru-RU" sz="2400" dirty="0">
                            <a:latin typeface="Franklin Gothic Book" panose="020B05030201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𝑂</m:t>
                                </m:r>
                                <m:r>
                                  <a:rPr lang="en-US" sz="2400" b="0"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𝑉</m:t>
                                    </m:r>
                                  </m:e>
                                  <m:sup>
                                    <m:r>
                                      <a:rPr lang="en-US" sz="2400" b="0" smtClean="0">
                                        <a:latin typeface="Cambria Math" panose="02040503050406030204" pitchFamily="18" charset="0"/>
                                      </a:rPr>
                                      <m:t>2</m:t>
                                    </m:r>
                                  </m:sup>
                                </m:sSup>
                                <m:r>
                                  <a:rPr lang="en-US" sz="2400" b="0" smtClean="0">
                                    <a:latin typeface="Cambria Math" panose="02040503050406030204" pitchFamily="18" charset="0"/>
                                  </a:rPr>
                                  <m:t>𝐸</m:t>
                                </m:r>
                                <m:r>
                                  <a:rPr lang="en-US" sz="2400" b="0" smtClean="0">
                                    <a:latin typeface="Cambria Math" panose="02040503050406030204" pitchFamily="18" charset="0"/>
                                  </a:rPr>
                                  <m:t>)</m:t>
                                </m:r>
                              </m:oMath>
                            </m:oMathPara>
                          </a14:m>
                          <a:endParaRPr lang="ru-RU" sz="2400" dirty="0">
                            <a:latin typeface="Franklin Gothic Book" panose="020B0503020102020204" pitchFamily="34" charset="0"/>
                          </a:endParaRPr>
                        </a:p>
                      </a:txBody>
                      <a:tcPr/>
                    </a:tc>
                    <a:extLst>
                      <a:ext uri="{0D108BD9-81ED-4DB2-BD59-A6C34878D82A}">
                        <a16:rowId xmlns:a16="http://schemas.microsoft.com/office/drawing/2014/main" val="4147362877"/>
                      </a:ext>
                    </a:extLst>
                  </a:tr>
                  <a:tr h="455356">
                    <a:tc>
                      <a:txBody>
                        <a:bodyPr/>
                        <a:lstStyle/>
                        <a:p>
                          <a:pPr algn="ctr"/>
                          <a:r>
                            <a:rPr lang="ru-RU" sz="2400" dirty="0"/>
                            <a:t>Алгоритм проталкивания </a:t>
                          </a:r>
                          <a:r>
                            <a:rPr lang="ru-RU" sz="2400" dirty="0" err="1"/>
                            <a:t>предпотока</a:t>
                          </a:r>
                          <a:r>
                            <a:rPr lang="en-US" sz="2400" dirty="0"/>
                            <a:t> (PR)</a:t>
                          </a:r>
                          <a:endParaRPr lang="ru-RU" sz="2400" dirty="0">
                            <a:latin typeface="Franklin Gothic Book" panose="020B05030201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𝑂</m:t>
                                </m:r>
                                <m:r>
                                  <a:rPr lang="en-US" sz="2400" b="0"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𝑉</m:t>
                                    </m:r>
                                  </m:e>
                                  <m:sup>
                                    <m:r>
                                      <a:rPr lang="en-US" sz="2400" b="0" smtClean="0">
                                        <a:latin typeface="Cambria Math" panose="02040503050406030204" pitchFamily="18" charset="0"/>
                                      </a:rPr>
                                      <m:t>2</m:t>
                                    </m:r>
                                  </m:sup>
                                </m:sSup>
                                <m:r>
                                  <a:rPr lang="en-US" sz="2400" b="0" smtClean="0">
                                    <a:latin typeface="Cambria Math" panose="02040503050406030204" pitchFamily="18" charset="0"/>
                                  </a:rPr>
                                  <m:t>𝐸</m:t>
                                </m:r>
                                <m:r>
                                  <a:rPr lang="en-US" sz="2400" b="0" smtClean="0">
                                    <a:latin typeface="Cambria Math" panose="02040503050406030204" pitchFamily="18" charset="0"/>
                                  </a:rPr>
                                  <m:t>)</m:t>
                                </m:r>
                              </m:oMath>
                            </m:oMathPara>
                          </a14:m>
                          <a:endParaRPr lang="ru-RU" sz="2400" dirty="0">
                            <a:latin typeface="Franklin Gothic Book" panose="020B0503020102020204" pitchFamily="34" charset="0"/>
                          </a:endParaRPr>
                        </a:p>
                      </a:txBody>
                      <a:tcPr/>
                    </a:tc>
                    <a:extLst>
                      <a:ext uri="{0D108BD9-81ED-4DB2-BD59-A6C34878D82A}">
                        <a16:rowId xmlns:a16="http://schemas.microsoft.com/office/drawing/2014/main" val="3991580759"/>
                      </a:ext>
                    </a:extLst>
                  </a:tr>
                  <a:tr h="455356">
                    <a:tc>
                      <a:txBody>
                        <a:bodyPr/>
                        <a:lstStyle/>
                        <a:p>
                          <a:pPr algn="ctr"/>
                          <a:r>
                            <a:rPr lang="ru-RU" sz="2400" dirty="0"/>
                            <a:t>Алгоритм масштабирования потока</a:t>
                          </a:r>
                          <a:r>
                            <a:rPr lang="en-US" sz="2400" dirty="0"/>
                            <a:t> (FS)</a:t>
                          </a:r>
                          <a:endParaRPr lang="ru-RU" sz="2400" dirty="0">
                            <a:latin typeface="Franklin Gothic Book" panose="020B05030201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𝑂</m:t>
                                </m:r>
                                <m:r>
                                  <a:rPr lang="en-US" sz="2400" b="0"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𝐸</m:t>
                                    </m:r>
                                  </m:e>
                                  <m:sup>
                                    <m:r>
                                      <a:rPr lang="en-US" sz="2400" b="0" smtClean="0">
                                        <a:latin typeface="Cambria Math" panose="02040503050406030204" pitchFamily="18" charset="0"/>
                                      </a:rPr>
                                      <m:t>2</m:t>
                                    </m:r>
                                  </m:sup>
                                </m:sSup>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𝑈</m:t>
                                    </m:r>
                                  </m:e>
                                </m:func>
                                <m:r>
                                  <a:rPr lang="en-US" sz="2400" b="0" smtClean="0">
                                    <a:latin typeface="Cambria Math" panose="02040503050406030204" pitchFamily="18" charset="0"/>
                                  </a:rPr>
                                  <m:t>)</m:t>
                                </m:r>
                              </m:oMath>
                            </m:oMathPara>
                          </a14:m>
                          <a:endParaRPr lang="ru-RU" sz="2400" dirty="0">
                            <a:latin typeface="Franklin Gothic Book" panose="020B0503020102020204" pitchFamily="34" charset="0"/>
                          </a:endParaRPr>
                        </a:p>
                      </a:txBody>
                      <a:tcPr/>
                    </a:tc>
                    <a:extLst>
                      <a:ext uri="{0D108BD9-81ED-4DB2-BD59-A6C34878D82A}">
                        <a16:rowId xmlns:a16="http://schemas.microsoft.com/office/drawing/2014/main" val="4056284575"/>
                      </a:ext>
                    </a:extLst>
                  </a:tr>
                  <a:tr h="455356">
                    <a:tc>
                      <a:txBody>
                        <a:bodyPr/>
                        <a:lstStyle/>
                        <a:p>
                          <a:pPr algn="ctr"/>
                          <a:r>
                            <a:rPr lang="ru-RU" sz="2400" dirty="0"/>
                            <a:t>Алгоритм Голдберга-</a:t>
                          </a:r>
                          <a:r>
                            <a:rPr lang="ru-RU" sz="2400" dirty="0" err="1"/>
                            <a:t>Тарьяна</a:t>
                          </a:r>
                          <a:r>
                            <a:rPr lang="en-US" sz="2400" dirty="0"/>
                            <a:t> (GT)</a:t>
                          </a:r>
                          <a:endParaRPr lang="ru-RU" sz="2400" dirty="0">
                            <a:latin typeface="Franklin Gothic Book" panose="020B05030201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𝑂</m:t>
                                </m:r>
                                <m:r>
                                  <a:rPr lang="en-US" sz="2400" b="0"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𝑉</m:t>
                                    </m:r>
                                  </m:e>
                                  <m:sup>
                                    <m:r>
                                      <a:rPr lang="en-US" sz="2400" b="0" smtClean="0">
                                        <a:latin typeface="Cambria Math" panose="02040503050406030204" pitchFamily="18" charset="0"/>
                                      </a:rPr>
                                      <m:t>3</m:t>
                                    </m:r>
                                  </m:sup>
                                </m:sSup>
                                <m:r>
                                  <a:rPr lang="en-US" sz="2400" b="0" smtClean="0">
                                    <a:latin typeface="Cambria Math" panose="02040503050406030204" pitchFamily="18" charset="0"/>
                                  </a:rPr>
                                  <m:t>)</m:t>
                                </m:r>
                              </m:oMath>
                            </m:oMathPara>
                          </a14:m>
                          <a:endParaRPr lang="ru-RU" sz="2400" dirty="0">
                            <a:latin typeface="Franklin Gothic Book" panose="020B0503020102020204" pitchFamily="34" charset="0"/>
                          </a:endParaRPr>
                        </a:p>
                      </a:txBody>
                      <a:tcPr/>
                    </a:tc>
                    <a:extLst>
                      <a:ext uri="{0D108BD9-81ED-4DB2-BD59-A6C34878D82A}">
                        <a16:rowId xmlns:a16="http://schemas.microsoft.com/office/drawing/2014/main" val="886250618"/>
                      </a:ext>
                    </a:extLst>
                  </a:tr>
                  <a:tr h="455356">
                    <a:tc>
                      <a:txBody>
                        <a:bodyPr/>
                        <a:lstStyle/>
                        <a:p>
                          <a:pPr algn="ctr"/>
                          <a:r>
                            <a:rPr lang="ru-RU" sz="2400" dirty="0"/>
                            <a:t>Алгоритм «поднять в начало»</a:t>
                          </a:r>
                          <a:r>
                            <a:rPr lang="en-US" sz="2400" dirty="0"/>
                            <a:t> (RTF)</a:t>
                          </a:r>
                          <a:endParaRPr lang="ru-RU" sz="2400" dirty="0">
                            <a:latin typeface="Franklin Gothic Book" panose="020B05030201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𝑂</m:t>
                                </m:r>
                                <m:r>
                                  <a:rPr lang="en-US" sz="2400" b="0"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𝑉</m:t>
                                    </m:r>
                                  </m:e>
                                  <m:sup>
                                    <m:r>
                                      <a:rPr lang="en-US" sz="2400" b="0" smtClean="0">
                                        <a:latin typeface="Cambria Math" panose="02040503050406030204" pitchFamily="18" charset="0"/>
                                      </a:rPr>
                                      <m:t>3</m:t>
                                    </m:r>
                                  </m:sup>
                                </m:sSup>
                                <m:r>
                                  <a:rPr lang="en-US" sz="2400" b="0" smtClean="0">
                                    <a:latin typeface="Cambria Math" panose="02040503050406030204" pitchFamily="18" charset="0"/>
                                  </a:rPr>
                                  <m:t>)</m:t>
                                </m:r>
                              </m:oMath>
                            </m:oMathPara>
                          </a14:m>
                          <a:endParaRPr lang="ru-RU" sz="2400" dirty="0">
                            <a:latin typeface="Franklin Gothic Book" panose="020B0503020102020204" pitchFamily="34" charset="0"/>
                          </a:endParaRPr>
                        </a:p>
                      </a:txBody>
                      <a:tcPr/>
                    </a:tc>
                    <a:extLst>
                      <a:ext uri="{0D108BD9-81ED-4DB2-BD59-A6C34878D82A}">
                        <a16:rowId xmlns:a16="http://schemas.microsoft.com/office/drawing/2014/main" val="569323013"/>
                      </a:ext>
                    </a:extLst>
                  </a:tr>
                </a:tbl>
              </a:graphicData>
            </a:graphic>
          </p:graphicFrame>
        </mc:Choice>
        <mc:Fallback xmlns="">
          <p:graphicFrame>
            <p:nvGraphicFramePr>
              <p:cNvPr id="6" name="Объект 5">
                <a:extLst>
                  <a:ext uri="{FF2B5EF4-FFF2-40B4-BE49-F238E27FC236}">
                    <a16:creationId xmlns:a16="http://schemas.microsoft.com/office/drawing/2014/main" id="{DE8CD22E-7662-FD77-2AC2-1DC0AC3DCDA7}"/>
                  </a:ext>
                </a:extLst>
              </p:cNvPr>
              <p:cNvGraphicFramePr>
                <a:graphicFrameLocks noGrp="1"/>
              </p:cNvGraphicFramePr>
              <p:nvPr>
                <p:ph idx="1"/>
                <p:extLst>
                  <p:ext uri="{D42A27DB-BD31-4B8C-83A1-F6EECF244321}">
                    <p14:modId xmlns:p14="http://schemas.microsoft.com/office/powerpoint/2010/main" val="3312429460"/>
                  </p:ext>
                </p:extLst>
              </p:nvPr>
            </p:nvGraphicFramePr>
            <p:xfrm>
              <a:off x="1983611" y="1789825"/>
              <a:ext cx="8224777" cy="3657600"/>
            </p:xfrm>
            <a:graphic>
              <a:graphicData uri="http://schemas.openxmlformats.org/drawingml/2006/table">
                <a:tbl>
                  <a:tblPr firstRow="1" bandRow="1">
                    <a:tableStyleId>{0505E3EF-67EA-436B-97B2-0124C06EBD24}</a:tableStyleId>
                  </a:tblPr>
                  <a:tblGrid>
                    <a:gridCol w="5735919">
                      <a:extLst>
                        <a:ext uri="{9D8B030D-6E8A-4147-A177-3AD203B41FA5}">
                          <a16:colId xmlns:a16="http://schemas.microsoft.com/office/drawing/2014/main" val="2139045265"/>
                        </a:ext>
                      </a:extLst>
                    </a:gridCol>
                    <a:gridCol w="2488858">
                      <a:extLst>
                        <a:ext uri="{9D8B030D-6E8A-4147-A177-3AD203B41FA5}">
                          <a16:colId xmlns:a16="http://schemas.microsoft.com/office/drawing/2014/main" val="1216344140"/>
                        </a:ext>
                      </a:extLst>
                    </a:gridCol>
                  </a:tblGrid>
                  <a:tr h="457200">
                    <a:tc>
                      <a:txBody>
                        <a:bodyPr/>
                        <a:lstStyle/>
                        <a:p>
                          <a:pPr algn="ctr"/>
                          <a:r>
                            <a:rPr lang="ru-RU" sz="2400" b="0" dirty="0"/>
                            <a:t>Алгоритм</a:t>
                          </a:r>
                          <a:endParaRPr lang="ru-RU" sz="2400" b="0" dirty="0">
                            <a:latin typeface="Franklin Gothic Heavy" panose="020B0903020102020204" pitchFamily="34" charset="0"/>
                          </a:endParaRPr>
                        </a:p>
                      </a:txBody>
                      <a:tcPr/>
                    </a:tc>
                    <a:tc>
                      <a:txBody>
                        <a:bodyPr/>
                        <a:lstStyle/>
                        <a:p>
                          <a:pPr algn="ctr"/>
                          <a:r>
                            <a:rPr lang="ru-RU" sz="2400" b="0" dirty="0"/>
                            <a:t>Сложность</a:t>
                          </a:r>
                          <a:endParaRPr lang="ru-RU" sz="2400" b="0" dirty="0">
                            <a:latin typeface="Franklin Gothic Heavy" panose="020B0903020102020204" pitchFamily="34" charset="0"/>
                          </a:endParaRPr>
                        </a:p>
                      </a:txBody>
                      <a:tcPr/>
                    </a:tc>
                    <a:extLst>
                      <a:ext uri="{0D108BD9-81ED-4DB2-BD59-A6C34878D82A}">
                        <a16:rowId xmlns:a16="http://schemas.microsoft.com/office/drawing/2014/main" val="4125859684"/>
                      </a:ext>
                    </a:extLst>
                  </a:tr>
                  <a:tr h="457200">
                    <a:tc>
                      <a:txBody>
                        <a:bodyPr/>
                        <a:lstStyle/>
                        <a:p>
                          <a:pPr algn="ctr"/>
                          <a:r>
                            <a:rPr lang="ru-RU" sz="2400" dirty="0"/>
                            <a:t>Алгоритм Форда-</a:t>
                          </a:r>
                          <a:r>
                            <a:rPr lang="ru-RU" sz="2400" dirty="0" err="1"/>
                            <a:t>Фалкерсона</a:t>
                          </a:r>
                          <a:r>
                            <a:rPr lang="en-US" sz="2400" dirty="0"/>
                            <a:t> (FF)</a:t>
                          </a:r>
                          <a:endParaRPr lang="ru-RU" sz="2400" dirty="0">
                            <a:latin typeface="Franklin Gothic Book" panose="020B0503020102020204" pitchFamily="34" charset="0"/>
                          </a:endParaRPr>
                        </a:p>
                      </a:txBody>
                      <a:tcPr/>
                    </a:tc>
                    <a:tc>
                      <a:txBody>
                        <a:bodyPr/>
                        <a:lstStyle/>
                        <a:p>
                          <a:endParaRPr lang="ru-RU"/>
                        </a:p>
                      </a:txBody>
                      <a:tcPr>
                        <a:blipFill>
                          <a:blip r:embed="rId6"/>
                          <a:stretch>
                            <a:fillRect l="-230318" t="-109333" r="-489" b="-632000"/>
                          </a:stretch>
                        </a:blipFill>
                      </a:tcPr>
                    </a:tc>
                    <a:extLst>
                      <a:ext uri="{0D108BD9-81ED-4DB2-BD59-A6C34878D82A}">
                        <a16:rowId xmlns:a16="http://schemas.microsoft.com/office/drawing/2014/main" val="2364120328"/>
                      </a:ext>
                    </a:extLst>
                  </a:tr>
                  <a:tr h="457200">
                    <a:tc>
                      <a:txBody>
                        <a:bodyPr/>
                        <a:lstStyle/>
                        <a:p>
                          <a:pPr algn="ctr"/>
                          <a:r>
                            <a:rPr lang="ru-RU" sz="2400" dirty="0"/>
                            <a:t>Алгоритм </a:t>
                          </a:r>
                          <a:r>
                            <a:rPr lang="ru-RU" sz="2400" dirty="0" err="1"/>
                            <a:t>Эдмонса</a:t>
                          </a:r>
                          <a:r>
                            <a:rPr lang="ru-RU" sz="2400" dirty="0"/>
                            <a:t>-Карпа</a:t>
                          </a:r>
                          <a:r>
                            <a:rPr lang="en-US" sz="2400" dirty="0"/>
                            <a:t> (EC)</a:t>
                          </a:r>
                          <a:endParaRPr lang="ru-RU" sz="2400" dirty="0">
                            <a:latin typeface="Franklin Gothic Book" panose="020B0503020102020204" pitchFamily="34" charset="0"/>
                          </a:endParaRPr>
                        </a:p>
                      </a:txBody>
                      <a:tcPr/>
                    </a:tc>
                    <a:tc>
                      <a:txBody>
                        <a:bodyPr/>
                        <a:lstStyle/>
                        <a:p>
                          <a:endParaRPr lang="ru-RU"/>
                        </a:p>
                      </a:txBody>
                      <a:tcPr>
                        <a:blipFill>
                          <a:blip r:embed="rId6"/>
                          <a:stretch>
                            <a:fillRect l="-230318" t="-209333" r="-489" b="-532000"/>
                          </a:stretch>
                        </a:blipFill>
                      </a:tcPr>
                    </a:tc>
                    <a:extLst>
                      <a:ext uri="{0D108BD9-81ED-4DB2-BD59-A6C34878D82A}">
                        <a16:rowId xmlns:a16="http://schemas.microsoft.com/office/drawing/2014/main" val="851218072"/>
                      </a:ext>
                    </a:extLst>
                  </a:tr>
                  <a:tr h="457200">
                    <a:tc>
                      <a:txBody>
                        <a:bodyPr/>
                        <a:lstStyle/>
                        <a:p>
                          <a:pPr algn="ctr"/>
                          <a:r>
                            <a:rPr lang="ru-RU" sz="2400" dirty="0"/>
                            <a:t>Алгоритм </a:t>
                          </a:r>
                          <a:r>
                            <a:rPr lang="ru-RU" sz="2400" dirty="0" err="1"/>
                            <a:t>Диница</a:t>
                          </a:r>
                          <a:r>
                            <a:rPr lang="en-US" sz="2400" dirty="0"/>
                            <a:t> (D)</a:t>
                          </a:r>
                          <a:endParaRPr lang="ru-RU" sz="2400" dirty="0">
                            <a:latin typeface="Franklin Gothic Book" panose="020B0503020102020204" pitchFamily="34" charset="0"/>
                          </a:endParaRPr>
                        </a:p>
                      </a:txBody>
                      <a:tcPr/>
                    </a:tc>
                    <a:tc>
                      <a:txBody>
                        <a:bodyPr/>
                        <a:lstStyle/>
                        <a:p>
                          <a:endParaRPr lang="ru-RU"/>
                        </a:p>
                      </a:txBody>
                      <a:tcPr>
                        <a:blipFill>
                          <a:blip r:embed="rId6"/>
                          <a:stretch>
                            <a:fillRect l="-230318" t="-305263" r="-489" b="-425000"/>
                          </a:stretch>
                        </a:blipFill>
                      </a:tcPr>
                    </a:tc>
                    <a:extLst>
                      <a:ext uri="{0D108BD9-81ED-4DB2-BD59-A6C34878D82A}">
                        <a16:rowId xmlns:a16="http://schemas.microsoft.com/office/drawing/2014/main" val="4147362877"/>
                      </a:ext>
                    </a:extLst>
                  </a:tr>
                  <a:tr h="457200">
                    <a:tc>
                      <a:txBody>
                        <a:bodyPr/>
                        <a:lstStyle/>
                        <a:p>
                          <a:pPr algn="ctr"/>
                          <a:r>
                            <a:rPr lang="ru-RU" sz="2400" dirty="0"/>
                            <a:t>Алгоритм проталкивания </a:t>
                          </a:r>
                          <a:r>
                            <a:rPr lang="ru-RU" sz="2400" dirty="0" err="1"/>
                            <a:t>предпотока</a:t>
                          </a:r>
                          <a:r>
                            <a:rPr lang="en-US" sz="2400" dirty="0"/>
                            <a:t> (PR)</a:t>
                          </a:r>
                          <a:endParaRPr lang="ru-RU" sz="2400" dirty="0">
                            <a:latin typeface="Franklin Gothic Book" panose="020B0503020102020204" pitchFamily="34" charset="0"/>
                          </a:endParaRPr>
                        </a:p>
                      </a:txBody>
                      <a:tcPr/>
                    </a:tc>
                    <a:tc>
                      <a:txBody>
                        <a:bodyPr/>
                        <a:lstStyle/>
                        <a:p>
                          <a:endParaRPr lang="ru-RU"/>
                        </a:p>
                      </a:txBody>
                      <a:tcPr>
                        <a:blipFill>
                          <a:blip r:embed="rId6"/>
                          <a:stretch>
                            <a:fillRect l="-230318" t="-410667" r="-489" b="-330667"/>
                          </a:stretch>
                        </a:blipFill>
                      </a:tcPr>
                    </a:tc>
                    <a:extLst>
                      <a:ext uri="{0D108BD9-81ED-4DB2-BD59-A6C34878D82A}">
                        <a16:rowId xmlns:a16="http://schemas.microsoft.com/office/drawing/2014/main" val="3991580759"/>
                      </a:ext>
                    </a:extLst>
                  </a:tr>
                  <a:tr h="457200">
                    <a:tc>
                      <a:txBody>
                        <a:bodyPr/>
                        <a:lstStyle/>
                        <a:p>
                          <a:pPr algn="ctr"/>
                          <a:r>
                            <a:rPr lang="ru-RU" sz="2400" dirty="0"/>
                            <a:t>Алгоритм масштабирования потока</a:t>
                          </a:r>
                          <a:r>
                            <a:rPr lang="en-US" sz="2400" dirty="0"/>
                            <a:t> (FS)</a:t>
                          </a:r>
                          <a:endParaRPr lang="ru-RU" sz="2400" dirty="0">
                            <a:latin typeface="Franklin Gothic Book" panose="020B0503020102020204" pitchFamily="34" charset="0"/>
                          </a:endParaRPr>
                        </a:p>
                      </a:txBody>
                      <a:tcPr/>
                    </a:tc>
                    <a:tc>
                      <a:txBody>
                        <a:bodyPr/>
                        <a:lstStyle/>
                        <a:p>
                          <a:endParaRPr lang="ru-RU"/>
                        </a:p>
                      </a:txBody>
                      <a:tcPr>
                        <a:blipFill>
                          <a:blip r:embed="rId6"/>
                          <a:stretch>
                            <a:fillRect l="-230318" t="-510667" r="-489" b="-230667"/>
                          </a:stretch>
                        </a:blipFill>
                      </a:tcPr>
                    </a:tc>
                    <a:extLst>
                      <a:ext uri="{0D108BD9-81ED-4DB2-BD59-A6C34878D82A}">
                        <a16:rowId xmlns:a16="http://schemas.microsoft.com/office/drawing/2014/main" val="4056284575"/>
                      </a:ext>
                    </a:extLst>
                  </a:tr>
                  <a:tr h="457200">
                    <a:tc>
                      <a:txBody>
                        <a:bodyPr/>
                        <a:lstStyle/>
                        <a:p>
                          <a:pPr algn="ctr"/>
                          <a:r>
                            <a:rPr lang="ru-RU" sz="2400" dirty="0"/>
                            <a:t>Алгоритм Голдберга-</a:t>
                          </a:r>
                          <a:r>
                            <a:rPr lang="ru-RU" sz="2400" dirty="0" err="1"/>
                            <a:t>Тарьяна</a:t>
                          </a:r>
                          <a:r>
                            <a:rPr lang="en-US" sz="2400" dirty="0"/>
                            <a:t> (GT)</a:t>
                          </a:r>
                          <a:endParaRPr lang="ru-RU" sz="2400" dirty="0">
                            <a:latin typeface="Franklin Gothic Book" panose="020B0503020102020204" pitchFamily="34" charset="0"/>
                          </a:endParaRPr>
                        </a:p>
                      </a:txBody>
                      <a:tcPr/>
                    </a:tc>
                    <a:tc>
                      <a:txBody>
                        <a:bodyPr/>
                        <a:lstStyle/>
                        <a:p>
                          <a:endParaRPr lang="ru-RU"/>
                        </a:p>
                      </a:txBody>
                      <a:tcPr>
                        <a:blipFill>
                          <a:blip r:embed="rId6"/>
                          <a:stretch>
                            <a:fillRect l="-230318" t="-610667" r="-489" b="-130667"/>
                          </a:stretch>
                        </a:blipFill>
                      </a:tcPr>
                    </a:tc>
                    <a:extLst>
                      <a:ext uri="{0D108BD9-81ED-4DB2-BD59-A6C34878D82A}">
                        <a16:rowId xmlns:a16="http://schemas.microsoft.com/office/drawing/2014/main" val="886250618"/>
                      </a:ext>
                    </a:extLst>
                  </a:tr>
                  <a:tr h="457200">
                    <a:tc>
                      <a:txBody>
                        <a:bodyPr/>
                        <a:lstStyle/>
                        <a:p>
                          <a:pPr algn="ctr"/>
                          <a:r>
                            <a:rPr lang="ru-RU" sz="2400" dirty="0"/>
                            <a:t>Алгоритм «поднять в начало»</a:t>
                          </a:r>
                          <a:r>
                            <a:rPr lang="en-US" sz="2400" dirty="0"/>
                            <a:t> (RTF)</a:t>
                          </a:r>
                          <a:endParaRPr lang="ru-RU" sz="2400" dirty="0">
                            <a:latin typeface="Franklin Gothic Book" panose="020B0503020102020204" pitchFamily="34" charset="0"/>
                          </a:endParaRPr>
                        </a:p>
                      </a:txBody>
                      <a:tcPr/>
                    </a:tc>
                    <a:tc>
                      <a:txBody>
                        <a:bodyPr/>
                        <a:lstStyle/>
                        <a:p>
                          <a:endParaRPr lang="ru-RU"/>
                        </a:p>
                      </a:txBody>
                      <a:tcPr>
                        <a:blipFill>
                          <a:blip r:embed="rId6"/>
                          <a:stretch>
                            <a:fillRect l="-230318" t="-710667" r="-489" b="-30667"/>
                          </a:stretch>
                        </a:blipFill>
                      </a:tcPr>
                    </a:tc>
                    <a:extLst>
                      <a:ext uri="{0D108BD9-81ED-4DB2-BD59-A6C34878D82A}">
                        <a16:rowId xmlns:a16="http://schemas.microsoft.com/office/drawing/2014/main" val="569323013"/>
                      </a:ext>
                    </a:extLst>
                  </a:tr>
                </a:tbl>
              </a:graphicData>
            </a:graphic>
          </p:graphicFrame>
        </mc:Fallback>
      </mc:AlternateContent>
    </p:spTree>
    <p:extLst>
      <p:ext uri="{BB962C8B-B14F-4D97-AF65-F5344CB8AC3E}">
        <p14:creationId xmlns:p14="http://schemas.microsoft.com/office/powerpoint/2010/main" val="3600202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439174DD-DF1A-4AD6-F617-99EEE94C81C8}"/>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A2542E90-69BF-E21A-B93F-809BDFFD3CB8}"/>
              </a:ext>
            </a:extLst>
          </p:cNvPr>
          <p:cNvPicPr>
            <a:picLocks noChangeAspect="1" noChangeArrowheads="1"/>
          </p:cNvPicPr>
          <p:nvPr/>
        </p:nvPicPr>
        <p:blipFill>
          <a:blip r:embed="rId5">
            <a:alphaModFix amt="35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 Форда-</a:t>
            </a:r>
            <a:r>
              <a:rPr lang="ru-RU" dirty="0" err="1">
                <a:latin typeface="Franklin Gothic Heavy" panose="020B0903020102020204" pitchFamily="34" charset="0"/>
              </a:rPr>
              <a:t>Фалкерсона</a:t>
            </a:r>
            <a:endParaRPr lang="ru-RU" dirty="0">
              <a:latin typeface="Franklin Gothic Heavy" panose="020B0903020102020204" pitchFamily="34" charset="0"/>
            </a:endParaRPr>
          </a:p>
        </p:txBody>
      </p:sp>
      <mc:AlternateContent xmlns:mc="http://schemas.openxmlformats.org/markup-compatibility/2006" xmlns:a14="http://schemas.microsoft.com/office/drawing/2010/main">
        <mc:Choice Requires="a14">
          <p:sp>
            <p:nvSpPr>
              <p:cNvPr id="2" name="Объект 1">
                <a:extLst>
                  <a:ext uri="{FF2B5EF4-FFF2-40B4-BE49-F238E27FC236}">
                    <a16:creationId xmlns:a16="http://schemas.microsoft.com/office/drawing/2014/main" id="{502D122E-DA1E-683D-6F7C-A991AA061DEA}"/>
                  </a:ext>
                </a:extLst>
              </p:cNvPr>
              <p:cNvSpPr>
                <a:spLocks noGrp="1"/>
              </p:cNvSpPr>
              <p:nvPr>
                <p:ph idx="1"/>
              </p:nvPr>
            </p:nvSpPr>
            <p:spPr>
              <a:xfrm>
                <a:off x="838200" y="1825625"/>
                <a:ext cx="10515600" cy="4351338"/>
              </a:xfrm>
            </p:spPr>
            <p:txBody>
              <a:bodyPr>
                <a:normAutofit/>
              </a:bodyPr>
              <a:lstStyle/>
              <a:p>
                <a:pPr marL="0" indent="0">
                  <a:lnSpc>
                    <a:spcPct val="100000"/>
                  </a:lnSpc>
                  <a:buNone/>
                </a:pPr>
                <a:r>
                  <a:rPr lang="ru-RU" sz="2400" b="0" i="0" dirty="0">
                    <a:solidFill>
                      <a:srgbClr val="202122"/>
                    </a:solidFill>
                    <a:effectLst/>
                  </a:rPr>
                  <a:t>Идея алгоритма заключается в следующем. Изначально величине потока присваивается значение 0: </a:t>
                </a:r>
                <a14:m>
                  <m:oMath xmlns:m="http://schemas.openxmlformats.org/officeDocument/2006/math">
                    <m:r>
                      <a:rPr lang="en-US" sz="2400" b="0" i="1" smtClean="0">
                        <a:solidFill>
                          <a:srgbClr val="202122"/>
                        </a:solidFill>
                        <a:effectLst/>
                        <a:latin typeface="Cambria Math" panose="02040503050406030204" pitchFamily="18" charset="0"/>
                      </a:rPr>
                      <m:t>𝑓</m:t>
                    </m:r>
                    <m:d>
                      <m:dPr>
                        <m:ctrlPr>
                          <a:rPr lang="en-US" sz="2400" b="0" i="1" smtClean="0">
                            <a:solidFill>
                              <a:srgbClr val="202122"/>
                            </a:solidFill>
                            <a:effectLst/>
                            <a:latin typeface="Cambria Math" panose="02040503050406030204" pitchFamily="18" charset="0"/>
                          </a:rPr>
                        </m:ctrlPr>
                      </m:dPr>
                      <m:e>
                        <m:r>
                          <a:rPr lang="en-US" sz="2400" b="0" i="1" smtClean="0">
                            <a:solidFill>
                              <a:srgbClr val="202122"/>
                            </a:solidFill>
                            <a:effectLst/>
                            <a:latin typeface="Cambria Math" panose="02040503050406030204" pitchFamily="18" charset="0"/>
                          </a:rPr>
                          <m:t>𝑢</m:t>
                        </m:r>
                        <m:r>
                          <a:rPr lang="en-US" sz="2400" b="0" i="1" smtClean="0">
                            <a:solidFill>
                              <a:srgbClr val="202122"/>
                            </a:solidFill>
                            <a:effectLst/>
                            <a:latin typeface="Cambria Math" panose="02040503050406030204" pitchFamily="18" charset="0"/>
                          </a:rPr>
                          <m:t>,</m:t>
                        </m:r>
                        <m:r>
                          <a:rPr lang="en-US" sz="2400" b="0" i="1" smtClean="0">
                            <a:solidFill>
                              <a:srgbClr val="202122"/>
                            </a:solidFill>
                            <a:effectLst/>
                            <a:latin typeface="Cambria Math" panose="02040503050406030204" pitchFamily="18" charset="0"/>
                          </a:rPr>
                          <m:t>𝑣</m:t>
                        </m:r>
                      </m:e>
                    </m:d>
                    <m:r>
                      <a:rPr lang="en-US" sz="2400" b="0" i="1" smtClean="0">
                        <a:solidFill>
                          <a:srgbClr val="202122"/>
                        </a:solidFill>
                        <a:effectLst/>
                        <a:latin typeface="Cambria Math" panose="02040503050406030204" pitchFamily="18" charset="0"/>
                      </a:rPr>
                      <m:t>=0</m:t>
                    </m:r>
                  </m:oMath>
                </a14:m>
                <a:r>
                  <a:rPr lang="ru-RU" sz="2400" dirty="0"/>
                  <a:t> для всех </a:t>
                </a:r>
                <a14:m>
                  <m:oMath xmlns:m="http://schemas.openxmlformats.org/officeDocument/2006/math">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𝑣</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oMath>
                </a14:m>
                <a:r>
                  <a:rPr lang="ru-RU" sz="2400" dirty="0"/>
                  <a:t>.</a:t>
                </a:r>
              </a:p>
              <a:p>
                <a:pPr marL="0" indent="0">
                  <a:lnSpc>
                    <a:spcPct val="100000"/>
                  </a:lnSpc>
                  <a:buNone/>
                </a:pPr>
                <a:r>
                  <a:rPr lang="ru-RU" sz="2400" dirty="0"/>
                  <a:t>Затем величина потока </a:t>
                </a:r>
                <a:r>
                  <a:rPr lang="ru-RU" sz="2400" b="1" dirty="0"/>
                  <a:t>итеративно увеличивается </a:t>
                </a:r>
                <a:r>
                  <a:rPr lang="ru-RU" sz="2400" dirty="0"/>
                  <a:t>посредством поиска увеличивающего пути (путь от источника </a:t>
                </a:r>
                <a14:m>
                  <m:oMath xmlns:m="http://schemas.openxmlformats.org/officeDocument/2006/math">
                    <m:r>
                      <a:rPr lang="en-US" sz="2400" b="1" i="1" smtClean="0">
                        <a:latin typeface="Cambria Math" panose="02040503050406030204" pitchFamily="18" charset="0"/>
                      </a:rPr>
                      <m:t>𝒔</m:t>
                    </m:r>
                  </m:oMath>
                </a14:m>
                <a:r>
                  <a:rPr lang="en-US" sz="2400" dirty="0"/>
                  <a:t> </a:t>
                </a:r>
                <a:r>
                  <a:rPr lang="ru-RU" sz="2400" dirty="0"/>
                  <a:t>к стоку </a:t>
                </a:r>
                <a14:m>
                  <m:oMath xmlns:m="http://schemas.openxmlformats.org/officeDocument/2006/math">
                    <m:r>
                      <a:rPr lang="en-US" sz="2400" b="1" i="1" smtClean="0">
                        <a:latin typeface="Cambria Math" panose="02040503050406030204" pitchFamily="18" charset="0"/>
                      </a:rPr>
                      <m:t>𝒕</m:t>
                    </m:r>
                  </m:oMath>
                </a14:m>
                <a:r>
                  <a:rPr lang="ru-RU" sz="2400" dirty="0"/>
                  <a:t>, вдоль которого можно послать больший поток). Процесс повторяется, </a:t>
                </a:r>
                <a:r>
                  <a:rPr lang="ru-RU" sz="2400" b="1" dirty="0"/>
                  <a:t>пока можно найти увеличивающий путь</a:t>
                </a:r>
                <a:r>
                  <a:rPr lang="ru-RU" sz="2400" dirty="0"/>
                  <a:t>.</a:t>
                </a:r>
              </a:p>
            </p:txBody>
          </p:sp>
        </mc:Choice>
        <mc:Fallback xmlns="">
          <p:sp>
            <p:nvSpPr>
              <p:cNvPr id="2" name="Объект 1">
                <a:extLst>
                  <a:ext uri="{FF2B5EF4-FFF2-40B4-BE49-F238E27FC236}">
                    <a16:creationId xmlns:a16="http://schemas.microsoft.com/office/drawing/2014/main" id="{502D122E-DA1E-683D-6F7C-A991AA061DEA}"/>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6"/>
                <a:stretch>
                  <a:fillRect l="-928" t="-1120"/>
                </a:stretch>
              </a:blipFill>
            </p:spPr>
            <p:txBody>
              <a:bodyPr/>
              <a:lstStyle/>
              <a:p>
                <a:r>
                  <a:rPr lang="ru-RU">
                    <a:noFill/>
                  </a:rPr>
                  <a:t> </a:t>
                </a:r>
              </a:p>
            </p:txBody>
          </p:sp>
        </mc:Fallback>
      </mc:AlternateContent>
    </p:spTree>
    <p:extLst>
      <p:ext uri="{BB962C8B-B14F-4D97-AF65-F5344CB8AC3E}">
        <p14:creationId xmlns:p14="http://schemas.microsoft.com/office/powerpoint/2010/main" val="2095677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439174DD-DF1A-4AD6-F617-99EEE94C81C8}"/>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7821214">
            <a:off x="9219248" y="-638613"/>
            <a:ext cx="4848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bstracto Negro Networking Web Y Esquema De Conexión Blanco. Ilustración  Vectorial Ilustraciones svg, vectoriales, clip art vectorizado libre de  derechos. Image 38013530">
            <a:extLst>
              <a:ext uri="{FF2B5EF4-FFF2-40B4-BE49-F238E27FC236}">
                <a16:creationId xmlns:a16="http://schemas.microsoft.com/office/drawing/2014/main" id="{A2542E90-69BF-E21A-B93F-809BDFFD3CB8}"/>
              </a:ext>
            </a:extLst>
          </p:cNvPr>
          <p:cNvPicPr>
            <a:picLocks noChangeAspect="1" noChangeArrowheads="1"/>
          </p:cNvPicPr>
          <p:nvPr/>
        </p:nvPicPr>
        <p:blipFill>
          <a:blip r:embed="rId5">
            <a:alphaModFix amt="35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7822409">
            <a:off x="-1457009" y="1699578"/>
            <a:ext cx="4848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14">
            <a:extLst>
              <a:ext uri="{FF2B5EF4-FFF2-40B4-BE49-F238E27FC236}">
                <a16:creationId xmlns:a16="http://schemas.microsoft.com/office/drawing/2014/main" id="{4F3C8CD1-A50F-B133-47DC-7C6FF611101F}"/>
              </a:ext>
            </a:extLst>
          </p:cNvPr>
          <p:cNvSpPr>
            <a:spLocks noGrp="1"/>
          </p:cNvSpPr>
          <p:nvPr>
            <p:ph type="title"/>
          </p:nvPr>
        </p:nvSpPr>
        <p:spPr/>
        <p:txBody>
          <a:bodyPr/>
          <a:lstStyle/>
          <a:p>
            <a:r>
              <a:rPr lang="ru-RU" dirty="0">
                <a:latin typeface="Franklin Gothic Heavy" panose="020B0903020102020204" pitchFamily="34" charset="0"/>
              </a:rPr>
              <a:t>Алгоритм Форда-</a:t>
            </a:r>
            <a:r>
              <a:rPr lang="ru-RU" dirty="0" err="1">
                <a:latin typeface="Franklin Gothic Heavy" panose="020B0903020102020204" pitchFamily="34" charset="0"/>
              </a:rPr>
              <a:t>Фалкерсона</a:t>
            </a:r>
            <a:endParaRPr lang="ru-RU" dirty="0">
              <a:latin typeface="Franklin Gothic Heavy" panose="020B0903020102020204" pitchFamily="34" charset="0"/>
            </a:endParaRPr>
          </a:p>
        </p:txBody>
      </p:sp>
      <mc:AlternateContent xmlns:mc="http://schemas.openxmlformats.org/markup-compatibility/2006">
        <mc:Choice xmlns:a14="http://schemas.microsoft.com/office/drawing/2010/main" Requires="a14">
          <p:sp>
            <p:nvSpPr>
              <p:cNvPr id="6" name="Объект 5">
                <a:extLst>
                  <a:ext uri="{FF2B5EF4-FFF2-40B4-BE49-F238E27FC236}">
                    <a16:creationId xmlns:a16="http://schemas.microsoft.com/office/drawing/2014/main" id="{5FCC07C3-B81E-3C6D-0B96-E6979582BB48}"/>
                  </a:ext>
                </a:extLst>
              </p:cNvPr>
              <p:cNvSpPr>
                <a:spLocks noGrp="1"/>
              </p:cNvSpPr>
              <p:nvPr>
                <p:ph idx="1"/>
              </p:nvPr>
            </p:nvSpPr>
            <p:spPr>
              <a:xfrm>
                <a:off x="838200" y="1835150"/>
                <a:ext cx="10515600" cy="4351338"/>
              </a:xfrm>
            </p:spPr>
            <p:txBody>
              <a:bodyPr>
                <a:normAutofit/>
              </a:bodyPr>
              <a:lstStyle/>
              <a:p>
                <a:pPr marL="0" indent="0">
                  <a:buNone/>
                </a:pPr>
                <a:r>
                  <a:rPr lang="ru-RU" u="sng" dirty="0"/>
                  <a:t>Особенности: </a:t>
                </a:r>
              </a:p>
              <a:p>
                <a:r>
                  <a:rPr lang="ru-RU" sz="2400" dirty="0"/>
                  <a:t>Алгоритм не конкретизирует, какой именно путь мы ищем или как мы это делаем. В реализации использовался </a:t>
                </a:r>
                <a:r>
                  <a:rPr lang="ru-RU" sz="2400" b="1" dirty="0"/>
                  <a:t>обход в глубину (</a:t>
                </a:r>
                <a:r>
                  <a:rPr lang="en-US" sz="2400" b="1" dirty="0"/>
                  <a:t>DFS</a:t>
                </a:r>
                <a:r>
                  <a:rPr lang="ru-RU" sz="2400" b="1" dirty="0"/>
                  <a:t>)</a:t>
                </a:r>
                <a:r>
                  <a:rPr lang="ru-RU" sz="2400" dirty="0"/>
                  <a:t>.</a:t>
                </a:r>
              </a:p>
              <a:p>
                <a:r>
                  <a:rPr lang="ru-RU" sz="2400" dirty="0"/>
                  <a:t>Гарантированно сходится только для целых пропускных способностей, но даже для них при больших значениях пропускных способностей </a:t>
                </a:r>
                <a:r>
                  <a:rPr lang="ru-RU" sz="2400" b="1" dirty="0"/>
                  <a:t>он может работать очень долго</a:t>
                </a:r>
                <a:r>
                  <a:rPr lang="ru-RU" sz="2400" dirty="0"/>
                  <a:t>.</a:t>
                </a:r>
              </a:p>
              <a:p>
                <a:r>
                  <a:rPr lang="ru-RU" sz="2400" dirty="0"/>
                  <a:t> Если пропускные способности </a:t>
                </a:r>
                <a:r>
                  <a:rPr lang="ru-RU" sz="2400" b="1" dirty="0"/>
                  <a:t>вещественны</a:t>
                </a:r>
                <a:r>
                  <a:rPr lang="ru-RU" sz="2400" dirty="0"/>
                  <a:t>, алгоритм может работать </a:t>
                </a:r>
                <a:r>
                  <a:rPr lang="ru-RU" sz="2400" b="1" dirty="0"/>
                  <a:t>бесконечно долго</a:t>
                </a:r>
                <a:r>
                  <a:rPr lang="ru-RU" sz="2400" dirty="0"/>
                  <a:t>, не сходясь к оптимальному решению. </a:t>
                </a:r>
                <a:endParaRPr lang="en-US" sz="2400" dirty="0"/>
              </a:p>
              <a:p>
                <a:r>
                  <a:rPr lang="ru-RU" sz="2400" dirty="0"/>
                  <a:t>Сложность: </a:t>
                </a:r>
                <a14:m>
                  <m:oMath xmlns:m="http://schemas.openxmlformats.org/officeDocument/2006/math">
                    <m:r>
                      <a:rPr lang="en-US" sz="2400" b="0" smtClean="0">
                        <a:latin typeface="Cambria Math" panose="02040503050406030204" pitchFamily="18" charset="0"/>
                      </a:rPr>
                      <m:t>𝑂</m:t>
                    </m:r>
                    <m:r>
                      <a:rPr lang="en-US" sz="2400" b="0" smtClean="0">
                        <a:latin typeface="Cambria Math" panose="02040503050406030204" pitchFamily="18" charset="0"/>
                      </a:rPr>
                      <m:t>(</m:t>
                    </m:r>
                    <m:r>
                      <a:rPr lang="en-US" sz="2400" b="0" smtClean="0">
                        <a:latin typeface="Cambria Math" panose="02040503050406030204" pitchFamily="18" charset="0"/>
                      </a:rPr>
                      <m:t>𝐸𝑈</m:t>
                    </m:r>
                    <m:r>
                      <a:rPr lang="en-US" sz="2400" b="0" smtClean="0">
                        <a:latin typeface="Cambria Math" panose="02040503050406030204" pitchFamily="18" charset="0"/>
                      </a:rPr>
                      <m:t>)</m:t>
                    </m:r>
                  </m:oMath>
                </a14:m>
                <a:r>
                  <a:rPr lang="ru-RU" sz="2400" dirty="0"/>
                  <a:t>, где </a:t>
                </a:r>
                <a14:m>
                  <m:oMath xmlns:m="http://schemas.openxmlformats.org/officeDocument/2006/math">
                    <m:r>
                      <a:rPr lang="en-US" sz="2400" b="0" i="1" smtClean="0">
                        <a:latin typeface="Cambria Math" panose="02040503050406030204" pitchFamily="18" charset="0"/>
                      </a:rPr>
                      <m:t>𝑈</m:t>
                    </m:r>
                    <m:r>
                      <a:rPr lang="en-US" sz="2400" b="0" i="1" smtClean="0">
                        <a:latin typeface="Cambria Math" panose="02040503050406030204" pitchFamily="18" charset="0"/>
                      </a:rPr>
                      <m:t> −</m:t>
                    </m:r>
                  </m:oMath>
                </a14:m>
                <a:r>
                  <a:rPr lang="ru-RU" sz="2400" dirty="0"/>
                  <a:t> величина максимального потока.</a:t>
                </a:r>
              </a:p>
            </p:txBody>
          </p:sp>
        </mc:Choice>
        <mc:Fallback>
          <p:sp>
            <p:nvSpPr>
              <p:cNvPr id="6" name="Объект 5">
                <a:extLst>
                  <a:ext uri="{FF2B5EF4-FFF2-40B4-BE49-F238E27FC236}">
                    <a16:creationId xmlns:a16="http://schemas.microsoft.com/office/drawing/2014/main" id="{5FCC07C3-B81E-3C6D-0B96-E6979582BB48}"/>
                  </a:ext>
                </a:extLst>
              </p:cNvPr>
              <p:cNvSpPr>
                <a:spLocks noGrp="1" noRot="1" noChangeAspect="1" noMove="1" noResize="1" noEditPoints="1" noAdjustHandles="1" noChangeArrowheads="1" noChangeShapeType="1" noTextEdit="1"/>
              </p:cNvSpPr>
              <p:nvPr>
                <p:ph idx="1"/>
              </p:nvPr>
            </p:nvSpPr>
            <p:spPr>
              <a:xfrm>
                <a:off x="838200" y="1835150"/>
                <a:ext cx="10515600" cy="4351338"/>
              </a:xfrm>
              <a:blipFill>
                <a:blip r:embed="rId6"/>
                <a:stretch>
                  <a:fillRect l="-1217" t="-2241"/>
                </a:stretch>
              </a:blipFill>
            </p:spPr>
            <p:txBody>
              <a:bodyPr/>
              <a:lstStyle/>
              <a:p>
                <a:r>
                  <a:rPr lang="ru-RU">
                    <a:noFill/>
                  </a:rPr>
                  <a:t> </a:t>
                </a:r>
              </a:p>
            </p:txBody>
          </p:sp>
        </mc:Fallback>
      </mc:AlternateContent>
    </p:spTree>
    <p:extLst>
      <p:ext uri="{BB962C8B-B14F-4D97-AF65-F5344CB8AC3E}">
        <p14:creationId xmlns:p14="http://schemas.microsoft.com/office/powerpoint/2010/main" val="45296304"/>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785</TotalTime>
  <Words>4104</Words>
  <Application>Microsoft Office PowerPoint</Application>
  <PresentationFormat>Широкоэкранный</PresentationFormat>
  <Paragraphs>487</Paragraphs>
  <Slides>41</Slides>
  <Notes>18</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41</vt:i4>
      </vt:variant>
    </vt:vector>
  </HeadingPairs>
  <TitlesOfParts>
    <vt:vector size="52" baseType="lpstr">
      <vt:lpstr>Arial</vt:lpstr>
      <vt:lpstr>Calibri</vt:lpstr>
      <vt:lpstr>Calibri Light</vt:lpstr>
      <vt:lpstr>Cambria Math</vt:lpstr>
      <vt:lpstr>Cascadia Code</vt:lpstr>
      <vt:lpstr>Century Gothic</vt:lpstr>
      <vt:lpstr>Franklin Gothic Book</vt:lpstr>
      <vt:lpstr>Franklin Gothic Heavy</vt:lpstr>
      <vt:lpstr>MathJax_Math-italic</vt:lpstr>
      <vt:lpstr>Söhne</vt:lpstr>
      <vt:lpstr>Тема Office</vt:lpstr>
      <vt:lpstr>Задача о максимальном потоке в графе</vt:lpstr>
      <vt:lpstr>Введение</vt:lpstr>
      <vt:lpstr>Постановка задачи</vt:lpstr>
      <vt:lpstr>Актуальность</vt:lpstr>
      <vt:lpstr>Актуальность</vt:lpstr>
      <vt:lpstr>Алгоритмы</vt:lpstr>
      <vt:lpstr>Алгоритмы</vt:lpstr>
      <vt:lpstr>Алгоритм Форда-Фалкерсона</vt:lpstr>
      <vt:lpstr>Алгоритм Форда-Фалкерсона</vt:lpstr>
      <vt:lpstr>Алгоритм Эдмондса-Карпа</vt:lpstr>
      <vt:lpstr>Алгоритм Эдмондса-Карпа</vt:lpstr>
      <vt:lpstr>Алгоритм Диница</vt:lpstr>
      <vt:lpstr>Алгоритм Диница</vt:lpstr>
      <vt:lpstr>Алгоритм Диница</vt:lpstr>
      <vt:lpstr>Алгоритм Диница</vt:lpstr>
      <vt:lpstr>Алгоритм проталкивания предпотока</vt:lpstr>
      <vt:lpstr>Алгоритм проталкивания предпотока</vt:lpstr>
      <vt:lpstr>Алгоритм проталкивания предпотока</vt:lpstr>
      <vt:lpstr>Алгоритм проталкивания предпотока</vt:lpstr>
      <vt:lpstr>Алгоритм проталкивания предпотока</vt:lpstr>
      <vt:lpstr>Алгоритм масштабирования потока</vt:lpstr>
      <vt:lpstr>Алгоритм масштабирования потока</vt:lpstr>
      <vt:lpstr>Алгоритм масштабирования потока</vt:lpstr>
      <vt:lpstr>Алгоритм Голдберга-Тарьяна</vt:lpstr>
      <vt:lpstr>Алгоритм Голдберга-Тарьяна</vt:lpstr>
      <vt:lpstr>Алгоритм «поднять в начало»</vt:lpstr>
      <vt:lpstr>Алгоритм «поднять в начало»</vt:lpstr>
      <vt:lpstr>Алгоритм «поднять в начало»</vt:lpstr>
      <vt:lpstr>Алгоритм «поднять в начало»</vt:lpstr>
      <vt:lpstr>Результаты</vt:lpstr>
      <vt:lpstr>Результаты</vt:lpstr>
      <vt:lpstr>Результаты</vt:lpstr>
      <vt:lpstr>Результаты</vt:lpstr>
      <vt:lpstr>Результаты</vt:lpstr>
      <vt:lpstr>Результаты</vt:lpstr>
      <vt:lpstr>Результаты</vt:lpstr>
      <vt:lpstr>Результаты</vt:lpstr>
      <vt:lpstr>Результаты</vt:lpstr>
      <vt:lpstr>Результаты</vt:lpstr>
      <vt:lpstr>Выводы</vt:lpstr>
      <vt:lpstr>Репозиторий 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Задача о максимальном потоке в графе</dc:title>
  <dc:creator>Алексей Шпагин</dc:creator>
  <cp:lastModifiedBy>Алексей Шпагин</cp:lastModifiedBy>
  <cp:revision>72</cp:revision>
  <dcterms:created xsi:type="dcterms:W3CDTF">2023-12-06T18:11:19Z</dcterms:created>
  <dcterms:modified xsi:type="dcterms:W3CDTF">2023-12-08T13:00:54Z</dcterms:modified>
</cp:coreProperties>
</file>